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70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79" r:id="rId12"/>
    <p:sldId id="283" r:id="rId13"/>
    <p:sldId id="284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8224E-A776-4185-ACC5-E8CEAEF9DA68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21F71C-FC68-400C-84BF-52E63629BF3A}">
      <dgm:prSet/>
      <dgm:spPr/>
      <dgm:t>
        <a:bodyPr/>
        <a:lstStyle/>
        <a:p>
          <a:pPr rtl="0"/>
          <a:r>
            <a:rPr lang="ru-RU" dirty="0" smtClean="0"/>
            <a:t>1. </a:t>
          </a:r>
          <a:r>
            <a:rPr lang="ru-RU" dirty="0" err="1" smtClean="0"/>
            <a:t>Ақмола</a:t>
          </a:r>
          <a:r>
            <a:rPr lang="ru-RU" dirty="0" smtClean="0"/>
            <a:t> </a:t>
          </a:r>
          <a:r>
            <a:rPr lang="ru-RU" dirty="0" err="1" smtClean="0"/>
            <a:t>облысы</a:t>
          </a:r>
          <a:endParaRPr lang="ru-RU" dirty="0"/>
        </a:p>
      </dgm:t>
    </dgm:pt>
    <dgm:pt modelId="{A868A2C2-23FC-428B-8A60-3CCEECF49138}" type="parTrans" cxnId="{7C7B9BB4-14B3-430D-9DD2-F790070CE2E1}">
      <dgm:prSet/>
      <dgm:spPr/>
      <dgm:t>
        <a:bodyPr/>
        <a:lstStyle/>
        <a:p>
          <a:endParaRPr lang="ru-RU"/>
        </a:p>
      </dgm:t>
    </dgm:pt>
    <dgm:pt modelId="{9C8F7E55-8340-4905-AA4A-BDDC15F563D5}" type="sibTrans" cxnId="{7C7B9BB4-14B3-430D-9DD2-F790070CE2E1}">
      <dgm:prSet/>
      <dgm:spPr/>
      <dgm:t>
        <a:bodyPr/>
        <a:lstStyle/>
        <a:p>
          <a:endParaRPr lang="ru-RU"/>
        </a:p>
      </dgm:t>
    </dgm:pt>
    <dgm:pt modelId="{58B965CA-9FF4-40F4-A609-0A8EC4B73945}">
      <dgm:prSet/>
      <dgm:spPr/>
      <dgm:t>
        <a:bodyPr/>
        <a:lstStyle/>
        <a:p>
          <a:pPr rtl="0"/>
          <a:r>
            <a:rPr lang="ru-RU" dirty="0" smtClean="0"/>
            <a:t>2. </a:t>
          </a:r>
          <a:r>
            <a:rPr lang="ru-RU" dirty="0" err="1" smtClean="0"/>
            <a:t>Ақтөбе</a:t>
          </a:r>
          <a:r>
            <a:rPr lang="ru-RU" dirty="0" smtClean="0"/>
            <a:t> </a:t>
          </a:r>
          <a:r>
            <a:rPr lang="ru-RU" dirty="0" err="1" smtClean="0"/>
            <a:t>облысы</a:t>
          </a:r>
          <a:endParaRPr lang="ru-RU" dirty="0"/>
        </a:p>
      </dgm:t>
    </dgm:pt>
    <dgm:pt modelId="{5EC369C7-72C6-4BE2-9A00-D175A9716848}" type="parTrans" cxnId="{0E7213C7-F404-421E-A050-A0553AC333C4}">
      <dgm:prSet/>
      <dgm:spPr/>
      <dgm:t>
        <a:bodyPr/>
        <a:lstStyle/>
        <a:p>
          <a:endParaRPr lang="ru-RU"/>
        </a:p>
      </dgm:t>
    </dgm:pt>
    <dgm:pt modelId="{6689CA5D-1FF6-40FE-A9D9-81AC8990694B}" type="sibTrans" cxnId="{0E7213C7-F404-421E-A050-A0553AC333C4}">
      <dgm:prSet/>
      <dgm:spPr/>
      <dgm:t>
        <a:bodyPr/>
        <a:lstStyle/>
        <a:p>
          <a:endParaRPr lang="ru-RU"/>
        </a:p>
      </dgm:t>
    </dgm:pt>
    <dgm:pt modelId="{0245B783-4D01-44F6-9BDF-3D8DCE69071E}">
      <dgm:prSet/>
      <dgm:spPr/>
      <dgm:t>
        <a:bodyPr/>
        <a:lstStyle/>
        <a:p>
          <a:pPr rtl="0"/>
          <a:r>
            <a:rPr lang="ru-RU" smtClean="0"/>
            <a:t>3. Атырау облысы</a:t>
          </a:r>
          <a:endParaRPr lang="ru-RU" dirty="0"/>
        </a:p>
      </dgm:t>
    </dgm:pt>
    <dgm:pt modelId="{6A94C9AB-DAB0-4DD4-BB2A-48C0FA5D051C}" type="parTrans" cxnId="{0C6F9F3D-0A20-4917-B832-BC149C377688}">
      <dgm:prSet/>
      <dgm:spPr/>
      <dgm:t>
        <a:bodyPr/>
        <a:lstStyle/>
        <a:p>
          <a:endParaRPr lang="ru-RU"/>
        </a:p>
      </dgm:t>
    </dgm:pt>
    <dgm:pt modelId="{AFAD7C40-CCB8-4674-9E98-36C5FE9FB922}" type="sibTrans" cxnId="{0C6F9F3D-0A20-4917-B832-BC149C377688}">
      <dgm:prSet/>
      <dgm:spPr/>
      <dgm:t>
        <a:bodyPr/>
        <a:lstStyle/>
        <a:p>
          <a:endParaRPr lang="ru-RU"/>
        </a:p>
      </dgm:t>
    </dgm:pt>
    <dgm:pt modelId="{2EA6FD4F-43F8-47BF-8E7D-B3FE47CDBD57}">
      <dgm:prSet/>
      <dgm:spPr/>
      <dgm:t>
        <a:bodyPr/>
        <a:lstStyle/>
        <a:p>
          <a:pPr rtl="0"/>
          <a:r>
            <a:rPr lang="ru-RU" smtClean="0"/>
            <a:t>4. Абай облысы </a:t>
          </a:r>
          <a:endParaRPr lang="ru-RU" dirty="0"/>
        </a:p>
      </dgm:t>
    </dgm:pt>
    <dgm:pt modelId="{EAB602BE-2CA7-4130-8569-9E2962113E73}" type="parTrans" cxnId="{27FC5A9E-36DF-48F2-B138-C7E05E4E803F}">
      <dgm:prSet/>
      <dgm:spPr/>
      <dgm:t>
        <a:bodyPr/>
        <a:lstStyle/>
        <a:p>
          <a:endParaRPr lang="ru-RU"/>
        </a:p>
      </dgm:t>
    </dgm:pt>
    <dgm:pt modelId="{68BC5E90-AED8-4371-B01D-1E6AA362B6C0}" type="sibTrans" cxnId="{27FC5A9E-36DF-48F2-B138-C7E05E4E803F}">
      <dgm:prSet/>
      <dgm:spPr/>
      <dgm:t>
        <a:bodyPr/>
        <a:lstStyle/>
        <a:p>
          <a:endParaRPr lang="ru-RU"/>
        </a:p>
      </dgm:t>
    </dgm:pt>
    <dgm:pt modelId="{08D98895-58E0-4E91-824B-FA94C93D0F42}">
      <dgm:prSet/>
      <dgm:spPr/>
      <dgm:t>
        <a:bodyPr/>
        <a:lstStyle/>
        <a:p>
          <a:pPr rtl="0"/>
          <a:r>
            <a:rPr lang="ru-RU" smtClean="0"/>
            <a:t>5. Батыс Қазақстан облысы</a:t>
          </a:r>
          <a:endParaRPr lang="ru-RU" dirty="0"/>
        </a:p>
      </dgm:t>
    </dgm:pt>
    <dgm:pt modelId="{70BC5A01-7293-4876-8AEC-2508763C5F0E}" type="parTrans" cxnId="{C706312B-4582-4EC9-A15C-45651CA9FA64}">
      <dgm:prSet/>
      <dgm:spPr/>
      <dgm:t>
        <a:bodyPr/>
        <a:lstStyle/>
        <a:p>
          <a:endParaRPr lang="ru-RU"/>
        </a:p>
      </dgm:t>
    </dgm:pt>
    <dgm:pt modelId="{7B413E8E-90CC-4DED-88B2-E7E4870E9FC4}" type="sibTrans" cxnId="{C706312B-4582-4EC9-A15C-45651CA9FA64}">
      <dgm:prSet/>
      <dgm:spPr/>
      <dgm:t>
        <a:bodyPr/>
        <a:lstStyle/>
        <a:p>
          <a:endParaRPr lang="ru-RU"/>
        </a:p>
      </dgm:t>
    </dgm:pt>
    <dgm:pt modelId="{440CE983-E025-43F1-933A-02B14AFD89D6}">
      <dgm:prSet/>
      <dgm:spPr/>
      <dgm:t>
        <a:bodyPr/>
        <a:lstStyle/>
        <a:p>
          <a:pPr rtl="0"/>
          <a:r>
            <a:rPr lang="ru-RU" smtClean="0"/>
            <a:t>6. Қарағанды облысы</a:t>
          </a:r>
          <a:endParaRPr lang="ru-RU" dirty="0"/>
        </a:p>
      </dgm:t>
    </dgm:pt>
    <dgm:pt modelId="{3F8E1D93-3906-40B4-830C-436BD118B3EF}" type="parTrans" cxnId="{360CB6DC-DDE4-468E-969D-A4F606EDF6F5}">
      <dgm:prSet/>
      <dgm:spPr/>
      <dgm:t>
        <a:bodyPr/>
        <a:lstStyle/>
        <a:p>
          <a:endParaRPr lang="ru-RU"/>
        </a:p>
      </dgm:t>
    </dgm:pt>
    <dgm:pt modelId="{01CA102E-6022-4EC9-9C86-F2E42C341D08}" type="sibTrans" cxnId="{360CB6DC-DDE4-468E-969D-A4F606EDF6F5}">
      <dgm:prSet/>
      <dgm:spPr/>
      <dgm:t>
        <a:bodyPr/>
        <a:lstStyle/>
        <a:p>
          <a:endParaRPr lang="ru-RU"/>
        </a:p>
      </dgm:t>
    </dgm:pt>
    <dgm:pt modelId="{8838BF80-A411-45F2-9139-AA961E6A419F}">
      <dgm:prSet/>
      <dgm:spPr/>
      <dgm:t>
        <a:bodyPr/>
        <a:lstStyle/>
        <a:p>
          <a:pPr rtl="0"/>
          <a:r>
            <a:rPr lang="ru-RU" smtClean="0"/>
            <a:t>7. Қостанай облысы</a:t>
          </a:r>
          <a:endParaRPr lang="ru-RU" dirty="0"/>
        </a:p>
      </dgm:t>
    </dgm:pt>
    <dgm:pt modelId="{BD2D5309-6D33-401A-9BC5-20E73080F1C8}" type="parTrans" cxnId="{C7E4723F-0BCB-48FE-8065-1AA09532A0B4}">
      <dgm:prSet/>
      <dgm:spPr/>
      <dgm:t>
        <a:bodyPr/>
        <a:lstStyle/>
        <a:p>
          <a:endParaRPr lang="ru-RU"/>
        </a:p>
      </dgm:t>
    </dgm:pt>
    <dgm:pt modelId="{5030A11B-48D7-40B7-9C6E-2E6A355305A7}" type="sibTrans" cxnId="{C7E4723F-0BCB-48FE-8065-1AA09532A0B4}">
      <dgm:prSet/>
      <dgm:spPr/>
      <dgm:t>
        <a:bodyPr/>
        <a:lstStyle/>
        <a:p>
          <a:endParaRPr lang="ru-RU"/>
        </a:p>
      </dgm:t>
    </dgm:pt>
    <dgm:pt modelId="{9E2AF657-1124-4E4F-8462-E6C894C195F0}">
      <dgm:prSet/>
      <dgm:spPr/>
      <dgm:t>
        <a:bodyPr/>
        <a:lstStyle/>
        <a:p>
          <a:pPr rtl="0"/>
          <a:r>
            <a:rPr lang="ru-RU" smtClean="0"/>
            <a:t>8. Павлодар облысы</a:t>
          </a:r>
          <a:endParaRPr lang="ru-RU" dirty="0"/>
        </a:p>
      </dgm:t>
    </dgm:pt>
    <dgm:pt modelId="{3931BF5D-2556-44BC-88A3-4C7C1569C4FF}" type="parTrans" cxnId="{FBC1934E-2EC8-4C7C-A29F-BD697227C42C}">
      <dgm:prSet/>
      <dgm:spPr/>
      <dgm:t>
        <a:bodyPr/>
        <a:lstStyle/>
        <a:p>
          <a:endParaRPr lang="ru-RU"/>
        </a:p>
      </dgm:t>
    </dgm:pt>
    <dgm:pt modelId="{50103402-19BE-42DA-9508-B09C4CB764F4}" type="sibTrans" cxnId="{FBC1934E-2EC8-4C7C-A29F-BD697227C42C}">
      <dgm:prSet/>
      <dgm:spPr/>
      <dgm:t>
        <a:bodyPr/>
        <a:lstStyle/>
        <a:p>
          <a:endParaRPr lang="ru-RU"/>
        </a:p>
      </dgm:t>
    </dgm:pt>
    <dgm:pt modelId="{B96278C9-D70B-4C35-8F26-2A5FFCB98E32}">
      <dgm:prSet/>
      <dgm:spPr/>
      <dgm:t>
        <a:bodyPr/>
        <a:lstStyle/>
        <a:p>
          <a:pPr rtl="0"/>
          <a:r>
            <a:rPr lang="ru-RU" smtClean="0"/>
            <a:t>9. Солтүстік Қазақстан облысы </a:t>
          </a:r>
          <a:endParaRPr lang="ru-RU" dirty="0"/>
        </a:p>
      </dgm:t>
    </dgm:pt>
    <dgm:pt modelId="{088CC9FD-4B7D-4252-B980-8BC26C9A3BC2}" type="parTrans" cxnId="{BBF514A3-0DDE-4E62-8B5A-DD82D9A45D10}">
      <dgm:prSet/>
      <dgm:spPr/>
      <dgm:t>
        <a:bodyPr/>
        <a:lstStyle/>
        <a:p>
          <a:endParaRPr lang="ru-RU"/>
        </a:p>
      </dgm:t>
    </dgm:pt>
    <dgm:pt modelId="{FFC378BC-528A-45F2-8E84-D891DDE4D0F0}" type="sibTrans" cxnId="{BBF514A3-0DDE-4E62-8B5A-DD82D9A45D10}">
      <dgm:prSet/>
      <dgm:spPr/>
      <dgm:t>
        <a:bodyPr/>
        <a:lstStyle/>
        <a:p>
          <a:endParaRPr lang="ru-RU"/>
        </a:p>
      </dgm:t>
    </dgm:pt>
    <dgm:pt modelId="{9A4441FE-4BA9-489C-AD19-CC760F30B16A}">
      <dgm:prSet/>
      <dgm:spPr/>
      <dgm:t>
        <a:bodyPr/>
        <a:lstStyle/>
        <a:p>
          <a:pPr rtl="0"/>
          <a:r>
            <a:rPr lang="ru-RU" smtClean="0"/>
            <a:t>10. Ұлытау облысы</a:t>
          </a:r>
          <a:endParaRPr lang="ru-RU" dirty="0"/>
        </a:p>
      </dgm:t>
    </dgm:pt>
    <dgm:pt modelId="{51471E4C-4451-4E37-9260-A5B03D65EE9C}" type="parTrans" cxnId="{EF3CA9DB-3D83-450C-95DA-86FEA62C55C2}">
      <dgm:prSet/>
      <dgm:spPr/>
      <dgm:t>
        <a:bodyPr/>
        <a:lstStyle/>
        <a:p>
          <a:endParaRPr lang="ru-RU"/>
        </a:p>
      </dgm:t>
    </dgm:pt>
    <dgm:pt modelId="{0645E815-E127-42A1-897A-9EE78CB7BF23}" type="sibTrans" cxnId="{EF3CA9DB-3D83-450C-95DA-86FEA62C55C2}">
      <dgm:prSet/>
      <dgm:spPr/>
      <dgm:t>
        <a:bodyPr/>
        <a:lstStyle/>
        <a:p>
          <a:endParaRPr lang="ru-RU"/>
        </a:p>
      </dgm:t>
    </dgm:pt>
    <dgm:pt modelId="{8F262092-C98F-435B-B83A-43B459B3A778}">
      <dgm:prSet/>
      <dgm:spPr/>
      <dgm:t>
        <a:bodyPr/>
        <a:lstStyle/>
        <a:p>
          <a:pPr rtl="0"/>
          <a:r>
            <a:rPr lang="ru-RU" dirty="0" smtClean="0"/>
            <a:t>11. </a:t>
          </a:r>
          <a:r>
            <a:rPr lang="ru-RU" dirty="0" err="1" smtClean="0"/>
            <a:t>Шығыс</a:t>
          </a:r>
          <a:r>
            <a:rPr lang="ru-RU" dirty="0" smtClean="0"/>
            <a:t> </a:t>
          </a:r>
          <a:r>
            <a:rPr lang="ru-RU" dirty="0" err="1" smtClean="0"/>
            <a:t>Қазақстан</a:t>
          </a:r>
          <a:r>
            <a:rPr lang="ru-RU" dirty="0" smtClean="0"/>
            <a:t> </a:t>
          </a:r>
          <a:r>
            <a:rPr lang="ru-RU" dirty="0" err="1" smtClean="0"/>
            <a:t>облысы</a:t>
          </a:r>
          <a:endParaRPr lang="ru-RU" dirty="0"/>
        </a:p>
      </dgm:t>
    </dgm:pt>
    <dgm:pt modelId="{0D55587D-ACEF-4373-BE9D-4EA151980418}" type="parTrans" cxnId="{A8079D7F-DF73-4323-B2FC-A8716C3A9C28}">
      <dgm:prSet/>
      <dgm:spPr/>
      <dgm:t>
        <a:bodyPr/>
        <a:lstStyle/>
        <a:p>
          <a:endParaRPr lang="ru-RU"/>
        </a:p>
      </dgm:t>
    </dgm:pt>
    <dgm:pt modelId="{62A44057-3AFC-41A1-97A0-9F04561E0467}" type="sibTrans" cxnId="{A8079D7F-DF73-4323-B2FC-A8716C3A9C28}">
      <dgm:prSet/>
      <dgm:spPr/>
      <dgm:t>
        <a:bodyPr/>
        <a:lstStyle/>
        <a:p>
          <a:endParaRPr lang="ru-RU"/>
        </a:p>
      </dgm:t>
    </dgm:pt>
    <dgm:pt modelId="{190CEB00-22B5-4325-BF28-70D5E5E291CE}" type="pres">
      <dgm:prSet presAssocID="{DC98224E-A776-4185-ACC5-E8CEAEF9DA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580E5F-0142-4699-B0B5-8BF652BCD329}" type="pres">
      <dgm:prSet presAssocID="{6021F71C-FC68-400C-84BF-52E63629BF3A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3DCA3-895D-4488-B721-E45B4B8F9C75}" type="pres">
      <dgm:prSet presAssocID="{9C8F7E55-8340-4905-AA4A-BDDC15F563D5}" presName="sibTrans" presStyleCnt="0"/>
      <dgm:spPr/>
    </dgm:pt>
    <dgm:pt modelId="{CE4B73BC-A4F7-427D-BA12-F74CBA6E5614}" type="pres">
      <dgm:prSet presAssocID="{58B965CA-9FF4-40F4-A609-0A8EC4B7394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3A007-8BA2-4C56-82D5-BCBDA718AC66}" type="pres">
      <dgm:prSet presAssocID="{6689CA5D-1FF6-40FE-A9D9-81AC8990694B}" presName="sibTrans" presStyleCnt="0"/>
      <dgm:spPr/>
    </dgm:pt>
    <dgm:pt modelId="{B0A89466-6BFF-4E36-B484-5A0EC717F35A}" type="pres">
      <dgm:prSet presAssocID="{0245B783-4D01-44F6-9BDF-3D8DCE69071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67654-8A72-4AD6-9346-41C698CF1ECC}" type="pres">
      <dgm:prSet presAssocID="{AFAD7C40-CCB8-4674-9E98-36C5FE9FB922}" presName="sibTrans" presStyleCnt="0"/>
      <dgm:spPr/>
    </dgm:pt>
    <dgm:pt modelId="{C17EA9A3-C01C-4ED4-85D8-DBC40B57DC3A}" type="pres">
      <dgm:prSet presAssocID="{2EA6FD4F-43F8-47BF-8E7D-B3FE47CDBD57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D3B75-DDA2-4814-BC63-7B93650BC535}" type="pres">
      <dgm:prSet presAssocID="{68BC5E90-AED8-4371-B01D-1E6AA362B6C0}" presName="sibTrans" presStyleCnt="0"/>
      <dgm:spPr/>
    </dgm:pt>
    <dgm:pt modelId="{F73EAE98-A2AD-417E-B2ED-2E3EB8711133}" type="pres">
      <dgm:prSet presAssocID="{08D98895-58E0-4E91-824B-FA94C93D0F42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AAB65-AB2C-40BC-B37D-5C6D9267CE2C}" type="pres">
      <dgm:prSet presAssocID="{7B413E8E-90CC-4DED-88B2-E7E4870E9FC4}" presName="sibTrans" presStyleCnt="0"/>
      <dgm:spPr/>
    </dgm:pt>
    <dgm:pt modelId="{EE562BA4-C9F7-4BAD-8DAC-5ACCF2BCE5EB}" type="pres">
      <dgm:prSet presAssocID="{440CE983-E025-43F1-933A-02B14AFD89D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B754A-A5EE-4096-AA25-E32B425E202D}" type="pres">
      <dgm:prSet presAssocID="{01CA102E-6022-4EC9-9C86-F2E42C341D08}" presName="sibTrans" presStyleCnt="0"/>
      <dgm:spPr/>
    </dgm:pt>
    <dgm:pt modelId="{F7F19521-82EB-47CA-ABEE-F65E4E996DA9}" type="pres">
      <dgm:prSet presAssocID="{8838BF80-A411-45F2-9139-AA961E6A419F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AD904-5AE8-4274-8A19-06EF414610C5}" type="pres">
      <dgm:prSet presAssocID="{5030A11B-48D7-40B7-9C6E-2E6A355305A7}" presName="sibTrans" presStyleCnt="0"/>
      <dgm:spPr/>
    </dgm:pt>
    <dgm:pt modelId="{9A3F6FA2-593A-4898-84EA-34479802AC5E}" type="pres">
      <dgm:prSet presAssocID="{9E2AF657-1124-4E4F-8462-E6C894C195F0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99B88-459F-40F5-9A5B-A3CF0EEFE0F0}" type="pres">
      <dgm:prSet presAssocID="{50103402-19BE-42DA-9508-B09C4CB764F4}" presName="sibTrans" presStyleCnt="0"/>
      <dgm:spPr/>
    </dgm:pt>
    <dgm:pt modelId="{BD7979ED-5AF1-4862-91D1-41A0790037BE}" type="pres">
      <dgm:prSet presAssocID="{B96278C9-D70B-4C35-8F26-2A5FFCB98E32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4C786-C6B4-4194-AD33-4A45D9EC9C0A}" type="pres">
      <dgm:prSet presAssocID="{FFC378BC-528A-45F2-8E84-D891DDE4D0F0}" presName="sibTrans" presStyleCnt="0"/>
      <dgm:spPr/>
    </dgm:pt>
    <dgm:pt modelId="{B5EFFD13-BBB3-4B7D-B2ED-41E9B3B4F256}" type="pres">
      <dgm:prSet presAssocID="{9A4441FE-4BA9-489C-AD19-CC760F30B16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70797-3286-4394-B396-6EA139713BDA}" type="pres">
      <dgm:prSet presAssocID="{0645E815-E127-42A1-897A-9EE78CB7BF23}" presName="sibTrans" presStyleCnt="0"/>
      <dgm:spPr/>
    </dgm:pt>
    <dgm:pt modelId="{C45D5095-6383-4C0C-9291-DA56F51CE921}" type="pres">
      <dgm:prSet presAssocID="{8F262092-C98F-435B-B83A-43B459B3A77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9C50F-2A4D-4061-B746-F4B33ED16963}" type="presOf" srcId="{9E2AF657-1124-4E4F-8462-E6C894C195F0}" destId="{9A3F6FA2-593A-4898-84EA-34479802AC5E}" srcOrd="0" destOrd="0" presId="urn:microsoft.com/office/officeart/2005/8/layout/default"/>
    <dgm:cxn modelId="{C706312B-4582-4EC9-A15C-45651CA9FA64}" srcId="{DC98224E-A776-4185-ACC5-E8CEAEF9DA68}" destId="{08D98895-58E0-4E91-824B-FA94C93D0F42}" srcOrd="4" destOrd="0" parTransId="{70BC5A01-7293-4876-8AEC-2508763C5F0E}" sibTransId="{7B413E8E-90CC-4DED-88B2-E7E4870E9FC4}"/>
    <dgm:cxn modelId="{C7E4723F-0BCB-48FE-8065-1AA09532A0B4}" srcId="{DC98224E-A776-4185-ACC5-E8CEAEF9DA68}" destId="{8838BF80-A411-45F2-9139-AA961E6A419F}" srcOrd="6" destOrd="0" parTransId="{BD2D5309-6D33-401A-9BC5-20E73080F1C8}" sibTransId="{5030A11B-48D7-40B7-9C6E-2E6A355305A7}"/>
    <dgm:cxn modelId="{EF3CA9DB-3D83-450C-95DA-86FEA62C55C2}" srcId="{DC98224E-A776-4185-ACC5-E8CEAEF9DA68}" destId="{9A4441FE-4BA9-489C-AD19-CC760F30B16A}" srcOrd="9" destOrd="0" parTransId="{51471E4C-4451-4E37-9260-A5B03D65EE9C}" sibTransId="{0645E815-E127-42A1-897A-9EE78CB7BF23}"/>
    <dgm:cxn modelId="{27FC5A9E-36DF-48F2-B138-C7E05E4E803F}" srcId="{DC98224E-A776-4185-ACC5-E8CEAEF9DA68}" destId="{2EA6FD4F-43F8-47BF-8E7D-B3FE47CDBD57}" srcOrd="3" destOrd="0" parTransId="{EAB602BE-2CA7-4130-8569-9E2962113E73}" sibTransId="{68BC5E90-AED8-4371-B01D-1E6AA362B6C0}"/>
    <dgm:cxn modelId="{FBC1934E-2EC8-4C7C-A29F-BD697227C42C}" srcId="{DC98224E-A776-4185-ACC5-E8CEAEF9DA68}" destId="{9E2AF657-1124-4E4F-8462-E6C894C195F0}" srcOrd="7" destOrd="0" parTransId="{3931BF5D-2556-44BC-88A3-4C7C1569C4FF}" sibTransId="{50103402-19BE-42DA-9508-B09C4CB764F4}"/>
    <dgm:cxn modelId="{B1838694-F707-4DB8-BFCE-4CA134AC4524}" type="presOf" srcId="{9A4441FE-4BA9-489C-AD19-CC760F30B16A}" destId="{B5EFFD13-BBB3-4B7D-B2ED-41E9B3B4F256}" srcOrd="0" destOrd="0" presId="urn:microsoft.com/office/officeart/2005/8/layout/default"/>
    <dgm:cxn modelId="{0C720152-4710-4B55-A3F4-1245EB01B761}" type="presOf" srcId="{DC98224E-A776-4185-ACC5-E8CEAEF9DA68}" destId="{190CEB00-22B5-4325-BF28-70D5E5E291CE}" srcOrd="0" destOrd="0" presId="urn:microsoft.com/office/officeart/2005/8/layout/default"/>
    <dgm:cxn modelId="{550F2A86-71A3-451E-8304-7CFBA63208EA}" type="presOf" srcId="{440CE983-E025-43F1-933A-02B14AFD89D6}" destId="{EE562BA4-C9F7-4BAD-8DAC-5ACCF2BCE5EB}" srcOrd="0" destOrd="0" presId="urn:microsoft.com/office/officeart/2005/8/layout/default"/>
    <dgm:cxn modelId="{A8079D7F-DF73-4323-B2FC-A8716C3A9C28}" srcId="{DC98224E-A776-4185-ACC5-E8CEAEF9DA68}" destId="{8F262092-C98F-435B-B83A-43B459B3A778}" srcOrd="10" destOrd="0" parTransId="{0D55587D-ACEF-4373-BE9D-4EA151980418}" sibTransId="{62A44057-3AFC-41A1-97A0-9F04561E0467}"/>
    <dgm:cxn modelId="{F4487D5F-7800-4100-89D4-5CFA937CAA6D}" type="presOf" srcId="{8838BF80-A411-45F2-9139-AA961E6A419F}" destId="{F7F19521-82EB-47CA-ABEE-F65E4E996DA9}" srcOrd="0" destOrd="0" presId="urn:microsoft.com/office/officeart/2005/8/layout/default"/>
    <dgm:cxn modelId="{1D92F295-034A-4329-A65F-58B10599B376}" type="presOf" srcId="{08D98895-58E0-4E91-824B-FA94C93D0F42}" destId="{F73EAE98-A2AD-417E-B2ED-2E3EB8711133}" srcOrd="0" destOrd="0" presId="urn:microsoft.com/office/officeart/2005/8/layout/default"/>
    <dgm:cxn modelId="{BBF514A3-0DDE-4E62-8B5A-DD82D9A45D10}" srcId="{DC98224E-A776-4185-ACC5-E8CEAEF9DA68}" destId="{B96278C9-D70B-4C35-8F26-2A5FFCB98E32}" srcOrd="8" destOrd="0" parTransId="{088CC9FD-4B7D-4252-B980-8BC26C9A3BC2}" sibTransId="{FFC378BC-528A-45F2-8E84-D891DDE4D0F0}"/>
    <dgm:cxn modelId="{0E7213C7-F404-421E-A050-A0553AC333C4}" srcId="{DC98224E-A776-4185-ACC5-E8CEAEF9DA68}" destId="{58B965CA-9FF4-40F4-A609-0A8EC4B73945}" srcOrd="1" destOrd="0" parTransId="{5EC369C7-72C6-4BE2-9A00-D175A9716848}" sibTransId="{6689CA5D-1FF6-40FE-A9D9-81AC8990694B}"/>
    <dgm:cxn modelId="{66D324FE-ABCF-4567-B54A-A8F1E84575EB}" type="presOf" srcId="{58B965CA-9FF4-40F4-A609-0A8EC4B73945}" destId="{CE4B73BC-A4F7-427D-BA12-F74CBA6E5614}" srcOrd="0" destOrd="0" presId="urn:microsoft.com/office/officeart/2005/8/layout/default"/>
    <dgm:cxn modelId="{0C6F9F3D-0A20-4917-B832-BC149C377688}" srcId="{DC98224E-A776-4185-ACC5-E8CEAEF9DA68}" destId="{0245B783-4D01-44F6-9BDF-3D8DCE69071E}" srcOrd="2" destOrd="0" parTransId="{6A94C9AB-DAB0-4DD4-BB2A-48C0FA5D051C}" sibTransId="{AFAD7C40-CCB8-4674-9E98-36C5FE9FB922}"/>
    <dgm:cxn modelId="{FCE7ECE0-64F1-4623-A775-83F9FEC0C7D3}" type="presOf" srcId="{0245B783-4D01-44F6-9BDF-3D8DCE69071E}" destId="{B0A89466-6BFF-4E36-B484-5A0EC717F35A}" srcOrd="0" destOrd="0" presId="urn:microsoft.com/office/officeart/2005/8/layout/default"/>
    <dgm:cxn modelId="{7FEAE1C8-7D27-4EB7-B895-9C5BDF534301}" type="presOf" srcId="{8F262092-C98F-435B-B83A-43B459B3A778}" destId="{C45D5095-6383-4C0C-9291-DA56F51CE921}" srcOrd="0" destOrd="0" presId="urn:microsoft.com/office/officeart/2005/8/layout/default"/>
    <dgm:cxn modelId="{7C7B9BB4-14B3-430D-9DD2-F790070CE2E1}" srcId="{DC98224E-A776-4185-ACC5-E8CEAEF9DA68}" destId="{6021F71C-FC68-400C-84BF-52E63629BF3A}" srcOrd="0" destOrd="0" parTransId="{A868A2C2-23FC-428B-8A60-3CCEECF49138}" sibTransId="{9C8F7E55-8340-4905-AA4A-BDDC15F563D5}"/>
    <dgm:cxn modelId="{0D27368A-2D07-441A-AF17-60F0AC9F7B89}" type="presOf" srcId="{6021F71C-FC68-400C-84BF-52E63629BF3A}" destId="{31580E5F-0142-4699-B0B5-8BF652BCD329}" srcOrd="0" destOrd="0" presId="urn:microsoft.com/office/officeart/2005/8/layout/default"/>
    <dgm:cxn modelId="{A7960FDC-FBBD-4C94-B392-27ECACE29BF8}" type="presOf" srcId="{2EA6FD4F-43F8-47BF-8E7D-B3FE47CDBD57}" destId="{C17EA9A3-C01C-4ED4-85D8-DBC40B57DC3A}" srcOrd="0" destOrd="0" presId="urn:microsoft.com/office/officeart/2005/8/layout/default"/>
    <dgm:cxn modelId="{360CB6DC-DDE4-468E-969D-A4F606EDF6F5}" srcId="{DC98224E-A776-4185-ACC5-E8CEAEF9DA68}" destId="{440CE983-E025-43F1-933A-02B14AFD89D6}" srcOrd="5" destOrd="0" parTransId="{3F8E1D93-3906-40B4-830C-436BD118B3EF}" sibTransId="{01CA102E-6022-4EC9-9C86-F2E42C341D08}"/>
    <dgm:cxn modelId="{B009A805-E571-430B-9D41-5D1CB820E5B1}" type="presOf" srcId="{B96278C9-D70B-4C35-8F26-2A5FFCB98E32}" destId="{BD7979ED-5AF1-4862-91D1-41A0790037BE}" srcOrd="0" destOrd="0" presId="urn:microsoft.com/office/officeart/2005/8/layout/default"/>
    <dgm:cxn modelId="{8A5D7925-B1EB-4E7E-B53E-9506AA5089A4}" type="presParOf" srcId="{190CEB00-22B5-4325-BF28-70D5E5E291CE}" destId="{31580E5F-0142-4699-B0B5-8BF652BCD329}" srcOrd="0" destOrd="0" presId="urn:microsoft.com/office/officeart/2005/8/layout/default"/>
    <dgm:cxn modelId="{32625393-61C6-4A92-B733-D52F0729E596}" type="presParOf" srcId="{190CEB00-22B5-4325-BF28-70D5E5E291CE}" destId="{0273DCA3-895D-4488-B721-E45B4B8F9C75}" srcOrd="1" destOrd="0" presId="urn:microsoft.com/office/officeart/2005/8/layout/default"/>
    <dgm:cxn modelId="{7D0FD556-CDAA-429D-AB14-3DAA376E80D1}" type="presParOf" srcId="{190CEB00-22B5-4325-BF28-70D5E5E291CE}" destId="{CE4B73BC-A4F7-427D-BA12-F74CBA6E5614}" srcOrd="2" destOrd="0" presId="urn:microsoft.com/office/officeart/2005/8/layout/default"/>
    <dgm:cxn modelId="{786B06F2-3B34-4D92-B46C-C4406E3DB875}" type="presParOf" srcId="{190CEB00-22B5-4325-BF28-70D5E5E291CE}" destId="{9913A007-8BA2-4C56-82D5-BCBDA718AC66}" srcOrd="3" destOrd="0" presId="urn:microsoft.com/office/officeart/2005/8/layout/default"/>
    <dgm:cxn modelId="{228DA039-0DD6-4E6B-826E-0883CA57C131}" type="presParOf" srcId="{190CEB00-22B5-4325-BF28-70D5E5E291CE}" destId="{B0A89466-6BFF-4E36-B484-5A0EC717F35A}" srcOrd="4" destOrd="0" presId="urn:microsoft.com/office/officeart/2005/8/layout/default"/>
    <dgm:cxn modelId="{0CF3CB4B-CB51-48B4-8174-632F210A2405}" type="presParOf" srcId="{190CEB00-22B5-4325-BF28-70D5E5E291CE}" destId="{01F67654-8A72-4AD6-9346-41C698CF1ECC}" srcOrd="5" destOrd="0" presId="urn:microsoft.com/office/officeart/2005/8/layout/default"/>
    <dgm:cxn modelId="{F22298F7-E96A-43A6-8F87-97E2031235E3}" type="presParOf" srcId="{190CEB00-22B5-4325-BF28-70D5E5E291CE}" destId="{C17EA9A3-C01C-4ED4-85D8-DBC40B57DC3A}" srcOrd="6" destOrd="0" presId="urn:microsoft.com/office/officeart/2005/8/layout/default"/>
    <dgm:cxn modelId="{C7484513-8484-4C64-A2C5-9FEBCE79B4AF}" type="presParOf" srcId="{190CEB00-22B5-4325-BF28-70D5E5E291CE}" destId="{CFCD3B75-DDA2-4814-BC63-7B93650BC535}" srcOrd="7" destOrd="0" presId="urn:microsoft.com/office/officeart/2005/8/layout/default"/>
    <dgm:cxn modelId="{C4B012C9-5890-4A10-AFC8-12D58D907C8C}" type="presParOf" srcId="{190CEB00-22B5-4325-BF28-70D5E5E291CE}" destId="{F73EAE98-A2AD-417E-B2ED-2E3EB8711133}" srcOrd="8" destOrd="0" presId="urn:microsoft.com/office/officeart/2005/8/layout/default"/>
    <dgm:cxn modelId="{F65D7475-7BA7-4629-BFB0-D87210FD396D}" type="presParOf" srcId="{190CEB00-22B5-4325-BF28-70D5E5E291CE}" destId="{C44AAB65-AB2C-40BC-B37D-5C6D9267CE2C}" srcOrd="9" destOrd="0" presId="urn:microsoft.com/office/officeart/2005/8/layout/default"/>
    <dgm:cxn modelId="{418132D5-70F9-49B6-8EF3-136907513992}" type="presParOf" srcId="{190CEB00-22B5-4325-BF28-70D5E5E291CE}" destId="{EE562BA4-C9F7-4BAD-8DAC-5ACCF2BCE5EB}" srcOrd="10" destOrd="0" presId="urn:microsoft.com/office/officeart/2005/8/layout/default"/>
    <dgm:cxn modelId="{AE54DAD5-15C6-4A69-AAF0-51B5EA6D839E}" type="presParOf" srcId="{190CEB00-22B5-4325-BF28-70D5E5E291CE}" destId="{9B2B754A-A5EE-4096-AA25-E32B425E202D}" srcOrd="11" destOrd="0" presId="urn:microsoft.com/office/officeart/2005/8/layout/default"/>
    <dgm:cxn modelId="{93156B55-1E57-46C6-A4BC-ED0CBF881538}" type="presParOf" srcId="{190CEB00-22B5-4325-BF28-70D5E5E291CE}" destId="{F7F19521-82EB-47CA-ABEE-F65E4E996DA9}" srcOrd="12" destOrd="0" presId="urn:microsoft.com/office/officeart/2005/8/layout/default"/>
    <dgm:cxn modelId="{8CA8D7D0-FD42-4135-9870-4AEB8631B3F9}" type="presParOf" srcId="{190CEB00-22B5-4325-BF28-70D5E5E291CE}" destId="{5C5AD904-5AE8-4274-8A19-06EF414610C5}" srcOrd="13" destOrd="0" presId="urn:microsoft.com/office/officeart/2005/8/layout/default"/>
    <dgm:cxn modelId="{32583B96-DF83-46ED-83C1-E253F37D405E}" type="presParOf" srcId="{190CEB00-22B5-4325-BF28-70D5E5E291CE}" destId="{9A3F6FA2-593A-4898-84EA-34479802AC5E}" srcOrd="14" destOrd="0" presId="urn:microsoft.com/office/officeart/2005/8/layout/default"/>
    <dgm:cxn modelId="{3B8C7DB6-8951-4E04-B31A-B35265F5E5EB}" type="presParOf" srcId="{190CEB00-22B5-4325-BF28-70D5E5E291CE}" destId="{8FE99B88-459F-40F5-9A5B-A3CF0EEFE0F0}" srcOrd="15" destOrd="0" presId="urn:microsoft.com/office/officeart/2005/8/layout/default"/>
    <dgm:cxn modelId="{09C30C92-2489-4CE2-A28A-B3ACE7046DEC}" type="presParOf" srcId="{190CEB00-22B5-4325-BF28-70D5E5E291CE}" destId="{BD7979ED-5AF1-4862-91D1-41A0790037BE}" srcOrd="16" destOrd="0" presId="urn:microsoft.com/office/officeart/2005/8/layout/default"/>
    <dgm:cxn modelId="{4D3E651D-618A-414E-B2A9-2A1F4D626759}" type="presParOf" srcId="{190CEB00-22B5-4325-BF28-70D5E5E291CE}" destId="{7064C786-C6B4-4194-AD33-4A45D9EC9C0A}" srcOrd="17" destOrd="0" presId="urn:microsoft.com/office/officeart/2005/8/layout/default"/>
    <dgm:cxn modelId="{A6BF62A8-07A8-465B-A036-1DE88D9973F3}" type="presParOf" srcId="{190CEB00-22B5-4325-BF28-70D5E5E291CE}" destId="{B5EFFD13-BBB3-4B7D-B2ED-41E9B3B4F256}" srcOrd="18" destOrd="0" presId="urn:microsoft.com/office/officeart/2005/8/layout/default"/>
    <dgm:cxn modelId="{066B0435-D887-4D17-AB1A-1C31F4D78288}" type="presParOf" srcId="{190CEB00-22B5-4325-BF28-70D5E5E291CE}" destId="{D7870797-3286-4394-B396-6EA139713BDA}" srcOrd="19" destOrd="0" presId="urn:microsoft.com/office/officeart/2005/8/layout/default"/>
    <dgm:cxn modelId="{136BB31C-BD78-40DF-A819-6E1957B0E2A7}" type="presParOf" srcId="{190CEB00-22B5-4325-BF28-70D5E5E291CE}" destId="{C45D5095-6383-4C0C-9291-DA56F51CE92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2A3E7-09A5-4254-A86C-C63551462A58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39A4F8-61C3-416B-89BA-EE16DB4DBD93}">
      <dgm:prSet/>
      <dgm:spPr/>
      <dgm:t>
        <a:bodyPr/>
        <a:lstStyle/>
        <a:p>
          <a:pPr rtl="0"/>
          <a:r>
            <a:rPr lang="ru-RU" dirty="0" err="1" smtClean="0"/>
            <a:t>Акмолинская</a:t>
          </a:r>
          <a:r>
            <a:rPr lang="ru-RU" dirty="0" smtClean="0"/>
            <a:t> область. </a:t>
          </a:r>
          <a:endParaRPr lang="ru-RU" dirty="0"/>
        </a:p>
      </dgm:t>
    </dgm:pt>
    <dgm:pt modelId="{04873BFB-1A80-4F0A-BD57-9C6D3A164AB8}" type="parTrans" cxnId="{4392195E-3B8C-46C6-A9F7-574DE07F2FC5}">
      <dgm:prSet/>
      <dgm:spPr/>
      <dgm:t>
        <a:bodyPr/>
        <a:lstStyle/>
        <a:p>
          <a:endParaRPr lang="ru-RU"/>
        </a:p>
      </dgm:t>
    </dgm:pt>
    <dgm:pt modelId="{BEE0DD9F-B8A5-4D46-B349-74FC4C4B2032}" type="sibTrans" cxnId="{4392195E-3B8C-46C6-A9F7-574DE07F2FC5}">
      <dgm:prSet/>
      <dgm:spPr/>
      <dgm:t>
        <a:bodyPr/>
        <a:lstStyle/>
        <a:p>
          <a:endParaRPr lang="ru-RU"/>
        </a:p>
      </dgm:t>
    </dgm:pt>
    <dgm:pt modelId="{FDAA3691-453F-4135-9AAA-16B9A40B80A9}">
      <dgm:prSet/>
      <dgm:spPr/>
      <dgm:t>
        <a:bodyPr/>
        <a:lstStyle/>
        <a:p>
          <a:pPr rtl="0"/>
          <a:r>
            <a:rPr lang="ru-RU" smtClean="0"/>
            <a:t>2. Актюбинская область. </a:t>
          </a:r>
          <a:endParaRPr lang="ru-RU"/>
        </a:p>
      </dgm:t>
    </dgm:pt>
    <dgm:pt modelId="{C9329A93-7E0C-4DC8-8715-FB33491904D0}" type="parTrans" cxnId="{788C2A18-038B-4946-80C2-71A01CBA9E8B}">
      <dgm:prSet/>
      <dgm:spPr/>
      <dgm:t>
        <a:bodyPr/>
        <a:lstStyle/>
        <a:p>
          <a:endParaRPr lang="ru-RU"/>
        </a:p>
      </dgm:t>
    </dgm:pt>
    <dgm:pt modelId="{9F311F55-3DCE-4CFD-A14F-3691C47A5E7D}" type="sibTrans" cxnId="{788C2A18-038B-4946-80C2-71A01CBA9E8B}">
      <dgm:prSet/>
      <dgm:spPr/>
      <dgm:t>
        <a:bodyPr/>
        <a:lstStyle/>
        <a:p>
          <a:endParaRPr lang="ru-RU"/>
        </a:p>
      </dgm:t>
    </dgm:pt>
    <dgm:pt modelId="{00F18E1A-E918-4762-8E03-4724156DA9DE}">
      <dgm:prSet/>
      <dgm:spPr/>
      <dgm:t>
        <a:bodyPr/>
        <a:lstStyle/>
        <a:p>
          <a:pPr rtl="0"/>
          <a:r>
            <a:rPr lang="ru-RU" smtClean="0"/>
            <a:t>3. Атырауская область. </a:t>
          </a:r>
          <a:endParaRPr lang="ru-RU"/>
        </a:p>
      </dgm:t>
    </dgm:pt>
    <dgm:pt modelId="{F80C7B24-3EAA-4E8F-94A5-C9BC29083038}" type="parTrans" cxnId="{2B3CB028-DEA7-4082-B51B-B1B694563058}">
      <dgm:prSet/>
      <dgm:spPr/>
      <dgm:t>
        <a:bodyPr/>
        <a:lstStyle/>
        <a:p>
          <a:endParaRPr lang="ru-RU"/>
        </a:p>
      </dgm:t>
    </dgm:pt>
    <dgm:pt modelId="{357F0905-DC64-427B-8BD3-52236AC02CD0}" type="sibTrans" cxnId="{2B3CB028-DEA7-4082-B51B-B1B694563058}">
      <dgm:prSet/>
      <dgm:spPr/>
      <dgm:t>
        <a:bodyPr/>
        <a:lstStyle/>
        <a:p>
          <a:endParaRPr lang="ru-RU"/>
        </a:p>
      </dgm:t>
    </dgm:pt>
    <dgm:pt modelId="{60E8DB50-9ECD-4ABD-9ED2-B24F4A526963}">
      <dgm:prSet/>
      <dgm:spPr/>
      <dgm:t>
        <a:bodyPr/>
        <a:lstStyle/>
        <a:p>
          <a:pPr rtl="0"/>
          <a:r>
            <a:rPr lang="ru-RU" smtClean="0"/>
            <a:t>4. Область Абай. </a:t>
          </a:r>
          <a:endParaRPr lang="ru-RU"/>
        </a:p>
      </dgm:t>
    </dgm:pt>
    <dgm:pt modelId="{96F8A8E4-1487-42F6-9909-6640C44F157E}" type="parTrans" cxnId="{6DA552F5-D177-477A-8FFC-B6FA6CD7C158}">
      <dgm:prSet/>
      <dgm:spPr/>
      <dgm:t>
        <a:bodyPr/>
        <a:lstStyle/>
        <a:p>
          <a:endParaRPr lang="ru-RU"/>
        </a:p>
      </dgm:t>
    </dgm:pt>
    <dgm:pt modelId="{7FB5BBCA-7D3D-49BF-AE82-B218F1FF6397}" type="sibTrans" cxnId="{6DA552F5-D177-477A-8FFC-B6FA6CD7C158}">
      <dgm:prSet/>
      <dgm:spPr/>
      <dgm:t>
        <a:bodyPr/>
        <a:lstStyle/>
        <a:p>
          <a:endParaRPr lang="ru-RU"/>
        </a:p>
      </dgm:t>
    </dgm:pt>
    <dgm:pt modelId="{1FE63CFE-3BD8-4B69-B38E-5483B1E85F4C}">
      <dgm:prSet/>
      <dgm:spPr/>
      <dgm:t>
        <a:bodyPr/>
        <a:lstStyle/>
        <a:p>
          <a:pPr rtl="0"/>
          <a:r>
            <a:rPr lang="ru-RU" smtClean="0"/>
            <a:t>5. Западно-Казахстанская область. </a:t>
          </a:r>
          <a:endParaRPr lang="ru-RU"/>
        </a:p>
      </dgm:t>
    </dgm:pt>
    <dgm:pt modelId="{31EA389F-6274-4891-94E8-77FFD131CA48}" type="parTrans" cxnId="{3818A21E-FE27-4278-8C77-625D765369C6}">
      <dgm:prSet/>
      <dgm:spPr/>
      <dgm:t>
        <a:bodyPr/>
        <a:lstStyle/>
        <a:p>
          <a:endParaRPr lang="ru-RU"/>
        </a:p>
      </dgm:t>
    </dgm:pt>
    <dgm:pt modelId="{5B42DD03-475B-4264-808E-D91EAB9D6880}" type="sibTrans" cxnId="{3818A21E-FE27-4278-8C77-625D765369C6}">
      <dgm:prSet/>
      <dgm:spPr/>
      <dgm:t>
        <a:bodyPr/>
        <a:lstStyle/>
        <a:p>
          <a:endParaRPr lang="ru-RU"/>
        </a:p>
      </dgm:t>
    </dgm:pt>
    <dgm:pt modelId="{0A56EB9A-CEB8-4E12-923A-C57B583A358F}">
      <dgm:prSet/>
      <dgm:spPr/>
      <dgm:t>
        <a:bodyPr/>
        <a:lstStyle/>
        <a:p>
          <a:pPr rtl="0"/>
          <a:r>
            <a:rPr lang="ru-RU" smtClean="0"/>
            <a:t>6. Карагандинская область. </a:t>
          </a:r>
          <a:endParaRPr lang="ru-RU"/>
        </a:p>
      </dgm:t>
    </dgm:pt>
    <dgm:pt modelId="{60011A0A-435B-48A8-8C35-63A4A5A412FC}" type="parTrans" cxnId="{BB7173EA-41C0-4B60-A9A0-B6952DA0F56D}">
      <dgm:prSet/>
      <dgm:spPr/>
      <dgm:t>
        <a:bodyPr/>
        <a:lstStyle/>
        <a:p>
          <a:endParaRPr lang="ru-RU"/>
        </a:p>
      </dgm:t>
    </dgm:pt>
    <dgm:pt modelId="{90B098B6-114D-47F7-B692-1FBFD937DBF4}" type="sibTrans" cxnId="{BB7173EA-41C0-4B60-A9A0-B6952DA0F56D}">
      <dgm:prSet/>
      <dgm:spPr/>
      <dgm:t>
        <a:bodyPr/>
        <a:lstStyle/>
        <a:p>
          <a:endParaRPr lang="ru-RU"/>
        </a:p>
      </dgm:t>
    </dgm:pt>
    <dgm:pt modelId="{328D5368-7760-429D-8FA6-2EC42FDC11E9}">
      <dgm:prSet/>
      <dgm:spPr/>
      <dgm:t>
        <a:bodyPr/>
        <a:lstStyle/>
        <a:p>
          <a:pPr rtl="0"/>
          <a:r>
            <a:rPr lang="ru-RU" smtClean="0"/>
            <a:t>7. Костанайская область.</a:t>
          </a:r>
          <a:endParaRPr lang="ru-RU"/>
        </a:p>
      </dgm:t>
    </dgm:pt>
    <dgm:pt modelId="{2C822A13-3101-4C2B-9307-D8186CFA9E14}" type="parTrans" cxnId="{DA71F9C8-6F1F-4099-8EF7-E9ECF01166B8}">
      <dgm:prSet/>
      <dgm:spPr/>
      <dgm:t>
        <a:bodyPr/>
        <a:lstStyle/>
        <a:p>
          <a:endParaRPr lang="ru-RU"/>
        </a:p>
      </dgm:t>
    </dgm:pt>
    <dgm:pt modelId="{0C545F10-2D1D-48A1-8566-70AB0B40296B}" type="sibTrans" cxnId="{DA71F9C8-6F1F-4099-8EF7-E9ECF01166B8}">
      <dgm:prSet/>
      <dgm:spPr/>
      <dgm:t>
        <a:bodyPr/>
        <a:lstStyle/>
        <a:p>
          <a:endParaRPr lang="ru-RU"/>
        </a:p>
      </dgm:t>
    </dgm:pt>
    <dgm:pt modelId="{E8600BF4-3E02-4DF5-B5D9-307D61377399}">
      <dgm:prSet/>
      <dgm:spPr/>
      <dgm:t>
        <a:bodyPr/>
        <a:lstStyle/>
        <a:p>
          <a:pPr rtl="0"/>
          <a:r>
            <a:rPr lang="ru-RU" dirty="0" smtClean="0"/>
            <a:t>8. Павлодарская область. </a:t>
          </a:r>
          <a:endParaRPr lang="ru-RU" dirty="0"/>
        </a:p>
      </dgm:t>
    </dgm:pt>
    <dgm:pt modelId="{B9F0E22B-AC2E-4A61-9B32-66BF99B1DCB9}" type="parTrans" cxnId="{AB3D3C48-8479-4253-AAEA-CB63ABF72EB0}">
      <dgm:prSet/>
      <dgm:spPr/>
      <dgm:t>
        <a:bodyPr/>
        <a:lstStyle/>
        <a:p>
          <a:endParaRPr lang="ru-RU"/>
        </a:p>
      </dgm:t>
    </dgm:pt>
    <dgm:pt modelId="{B9DF7272-BCD6-4845-9D49-A9C4FFF18D81}" type="sibTrans" cxnId="{AB3D3C48-8479-4253-AAEA-CB63ABF72EB0}">
      <dgm:prSet/>
      <dgm:spPr/>
      <dgm:t>
        <a:bodyPr/>
        <a:lstStyle/>
        <a:p>
          <a:endParaRPr lang="ru-RU"/>
        </a:p>
      </dgm:t>
    </dgm:pt>
    <dgm:pt modelId="{BCCFC08F-1FA3-460E-957A-A4E5C7E63F0C}">
      <dgm:prSet/>
      <dgm:spPr/>
      <dgm:t>
        <a:bodyPr/>
        <a:lstStyle/>
        <a:p>
          <a:pPr rtl="0"/>
          <a:r>
            <a:rPr lang="ru-RU" smtClean="0"/>
            <a:t>9. Северо-Казахстанская область.</a:t>
          </a:r>
          <a:endParaRPr lang="ru-RU"/>
        </a:p>
      </dgm:t>
    </dgm:pt>
    <dgm:pt modelId="{EAB3FE83-E812-4EB8-B387-62CE890AD88D}" type="parTrans" cxnId="{492075FB-5A8E-49B8-B124-22B9D9F1ADC9}">
      <dgm:prSet/>
      <dgm:spPr/>
      <dgm:t>
        <a:bodyPr/>
        <a:lstStyle/>
        <a:p>
          <a:endParaRPr lang="ru-RU"/>
        </a:p>
      </dgm:t>
    </dgm:pt>
    <dgm:pt modelId="{9C896F89-3695-4A4E-8382-695D7AFD3744}" type="sibTrans" cxnId="{492075FB-5A8E-49B8-B124-22B9D9F1ADC9}">
      <dgm:prSet/>
      <dgm:spPr/>
      <dgm:t>
        <a:bodyPr/>
        <a:lstStyle/>
        <a:p>
          <a:endParaRPr lang="ru-RU"/>
        </a:p>
      </dgm:t>
    </dgm:pt>
    <dgm:pt modelId="{125BC0C2-D911-4A64-9D24-33700F154FA9}">
      <dgm:prSet/>
      <dgm:spPr/>
      <dgm:t>
        <a:bodyPr/>
        <a:lstStyle/>
        <a:p>
          <a:pPr rtl="0"/>
          <a:r>
            <a:rPr lang="ru-RU" smtClean="0"/>
            <a:t>10. Область Ұлытау. </a:t>
          </a:r>
          <a:endParaRPr lang="ru-RU"/>
        </a:p>
      </dgm:t>
    </dgm:pt>
    <dgm:pt modelId="{3EF95749-C20B-4816-ACAD-1BC749997CF0}" type="parTrans" cxnId="{4879652A-2F1E-4040-A3BF-393734AA5065}">
      <dgm:prSet/>
      <dgm:spPr/>
      <dgm:t>
        <a:bodyPr/>
        <a:lstStyle/>
        <a:p>
          <a:endParaRPr lang="ru-RU"/>
        </a:p>
      </dgm:t>
    </dgm:pt>
    <dgm:pt modelId="{ED1ED240-177A-4EB4-9D15-59569F689114}" type="sibTrans" cxnId="{4879652A-2F1E-4040-A3BF-393734AA5065}">
      <dgm:prSet/>
      <dgm:spPr/>
      <dgm:t>
        <a:bodyPr/>
        <a:lstStyle/>
        <a:p>
          <a:endParaRPr lang="ru-RU"/>
        </a:p>
      </dgm:t>
    </dgm:pt>
    <dgm:pt modelId="{E550EF75-509B-4CFB-90D4-0AB70BFBFD30}">
      <dgm:prSet/>
      <dgm:spPr/>
      <dgm:t>
        <a:bodyPr/>
        <a:lstStyle/>
        <a:p>
          <a:pPr rtl="0"/>
          <a:r>
            <a:rPr lang="ru-RU" smtClean="0"/>
            <a:t>11. Восточно-Казахстанская область</a:t>
          </a:r>
          <a:endParaRPr lang="ru-RU"/>
        </a:p>
      </dgm:t>
    </dgm:pt>
    <dgm:pt modelId="{5C16866D-CEE7-4FB9-8874-D98804F16934}" type="parTrans" cxnId="{8FCD174A-D4C4-49B8-8260-2EA62862ED57}">
      <dgm:prSet/>
      <dgm:spPr/>
      <dgm:t>
        <a:bodyPr/>
        <a:lstStyle/>
        <a:p>
          <a:endParaRPr lang="ru-RU"/>
        </a:p>
      </dgm:t>
    </dgm:pt>
    <dgm:pt modelId="{0870D1AE-F256-4518-810F-BA0AD61F4A41}" type="sibTrans" cxnId="{8FCD174A-D4C4-49B8-8260-2EA62862ED57}">
      <dgm:prSet/>
      <dgm:spPr/>
      <dgm:t>
        <a:bodyPr/>
        <a:lstStyle/>
        <a:p>
          <a:endParaRPr lang="ru-RU"/>
        </a:p>
      </dgm:t>
    </dgm:pt>
    <dgm:pt modelId="{E94E5EB1-82EC-4C41-BD12-6015805376D2}" type="pres">
      <dgm:prSet presAssocID="{6E82A3E7-09A5-4254-A86C-C63551462A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5EE46-98BD-48F7-92C2-88C803B547AA}" type="pres">
      <dgm:prSet presAssocID="{2539A4F8-61C3-416B-89BA-EE16DB4DBD9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2BDE9-95D9-4C12-B63C-1EF00EB7DB1F}" type="pres">
      <dgm:prSet presAssocID="{BEE0DD9F-B8A5-4D46-B349-74FC4C4B2032}" presName="sibTrans" presStyleCnt="0"/>
      <dgm:spPr/>
    </dgm:pt>
    <dgm:pt modelId="{FC823BFA-EA91-4E80-A5EC-50286EC1D3D9}" type="pres">
      <dgm:prSet presAssocID="{FDAA3691-453F-4135-9AAA-16B9A40B80A9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984F4-7730-4E2D-BF40-32905A231FB7}" type="pres">
      <dgm:prSet presAssocID="{9F311F55-3DCE-4CFD-A14F-3691C47A5E7D}" presName="sibTrans" presStyleCnt="0"/>
      <dgm:spPr/>
    </dgm:pt>
    <dgm:pt modelId="{E3FFDD62-8815-44B3-B3F9-0CF8F646AF7B}" type="pres">
      <dgm:prSet presAssocID="{00F18E1A-E918-4762-8E03-4724156DA9D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09065-F449-4559-9C37-7B4610E28213}" type="pres">
      <dgm:prSet presAssocID="{357F0905-DC64-427B-8BD3-52236AC02CD0}" presName="sibTrans" presStyleCnt="0"/>
      <dgm:spPr/>
    </dgm:pt>
    <dgm:pt modelId="{8C127312-D5E8-4FE3-9E89-A31D430705C0}" type="pres">
      <dgm:prSet presAssocID="{60E8DB50-9ECD-4ABD-9ED2-B24F4A526963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411DC-55BA-40F8-AEE3-40E2C394773B}" type="pres">
      <dgm:prSet presAssocID="{7FB5BBCA-7D3D-49BF-AE82-B218F1FF6397}" presName="sibTrans" presStyleCnt="0"/>
      <dgm:spPr/>
    </dgm:pt>
    <dgm:pt modelId="{56EE3769-709D-49BF-B017-2A8EBCD74F2B}" type="pres">
      <dgm:prSet presAssocID="{1FE63CFE-3BD8-4B69-B38E-5483B1E85F4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7DF3D-A675-40D0-BAA7-7B42451630A8}" type="pres">
      <dgm:prSet presAssocID="{5B42DD03-475B-4264-808E-D91EAB9D6880}" presName="sibTrans" presStyleCnt="0"/>
      <dgm:spPr/>
    </dgm:pt>
    <dgm:pt modelId="{ABAF8BE0-CB97-419F-B268-566E6B768861}" type="pres">
      <dgm:prSet presAssocID="{0A56EB9A-CEB8-4E12-923A-C57B583A358F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D2F3A-F2A1-4D1F-A29E-FC76FDC2CCC8}" type="pres">
      <dgm:prSet presAssocID="{90B098B6-114D-47F7-B692-1FBFD937DBF4}" presName="sibTrans" presStyleCnt="0"/>
      <dgm:spPr/>
    </dgm:pt>
    <dgm:pt modelId="{5C1223C2-FCE6-4290-A8DD-D08A58AA6DDC}" type="pres">
      <dgm:prSet presAssocID="{328D5368-7760-429D-8FA6-2EC42FDC11E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9983-1C64-4B31-B51B-2545E0BB1C58}" type="pres">
      <dgm:prSet presAssocID="{0C545F10-2D1D-48A1-8566-70AB0B40296B}" presName="sibTrans" presStyleCnt="0"/>
      <dgm:spPr/>
    </dgm:pt>
    <dgm:pt modelId="{21E0DB03-D955-4D67-8BD6-F98061CA4227}" type="pres">
      <dgm:prSet presAssocID="{E8600BF4-3E02-4DF5-B5D9-307D6137739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4963D-0EA9-4BCA-AED3-0BAFB48F887D}" type="pres">
      <dgm:prSet presAssocID="{B9DF7272-BCD6-4845-9D49-A9C4FFF18D81}" presName="sibTrans" presStyleCnt="0"/>
      <dgm:spPr/>
    </dgm:pt>
    <dgm:pt modelId="{5D00566D-04D2-45FF-B220-093BFD99A749}" type="pres">
      <dgm:prSet presAssocID="{BCCFC08F-1FA3-460E-957A-A4E5C7E63F0C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19A1-BBCF-4242-9687-589625920F95}" type="pres">
      <dgm:prSet presAssocID="{9C896F89-3695-4A4E-8382-695D7AFD3744}" presName="sibTrans" presStyleCnt="0"/>
      <dgm:spPr/>
    </dgm:pt>
    <dgm:pt modelId="{E1D17935-22C9-46CC-B0E5-CF72AF0A0B9B}" type="pres">
      <dgm:prSet presAssocID="{125BC0C2-D911-4A64-9D24-33700F154FA9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DA4AB-1911-47FA-A6AA-7EB7450DF088}" type="pres">
      <dgm:prSet presAssocID="{ED1ED240-177A-4EB4-9D15-59569F689114}" presName="sibTrans" presStyleCnt="0"/>
      <dgm:spPr/>
    </dgm:pt>
    <dgm:pt modelId="{A75AACE1-596D-4F80-B32C-6332B0037708}" type="pres">
      <dgm:prSet presAssocID="{E550EF75-509B-4CFB-90D4-0AB70BFBFD3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8A21E-FE27-4278-8C77-625D765369C6}" srcId="{6E82A3E7-09A5-4254-A86C-C63551462A58}" destId="{1FE63CFE-3BD8-4B69-B38E-5483B1E85F4C}" srcOrd="4" destOrd="0" parTransId="{31EA389F-6274-4891-94E8-77FFD131CA48}" sibTransId="{5B42DD03-475B-4264-808E-D91EAB9D6880}"/>
    <dgm:cxn modelId="{B8FF1D79-CC03-401F-AEAD-204C7B45F82E}" type="presOf" srcId="{E550EF75-509B-4CFB-90D4-0AB70BFBFD30}" destId="{A75AACE1-596D-4F80-B32C-6332B0037708}" srcOrd="0" destOrd="0" presId="urn:microsoft.com/office/officeart/2005/8/layout/default"/>
    <dgm:cxn modelId="{DA71F9C8-6F1F-4099-8EF7-E9ECF01166B8}" srcId="{6E82A3E7-09A5-4254-A86C-C63551462A58}" destId="{328D5368-7760-429D-8FA6-2EC42FDC11E9}" srcOrd="6" destOrd="0" parTransId="{2C822A13-3101-4C2B-9307-D8186CFA9E14}" sibTransId="{0C545F10-2D1D-48A1-8566-70AB0B40296B}"/>
    <dgm:cxn modelId="{EBDB70AA-A9D2-41E5-99BA-7FCB0580EBE4}" type="presOf" srcId="{BCCFC08F-1FA3-460E-957A-A4E5C7E63F0C}" destId="{5D00566D-04D2-45FF-B220-093BFD99A749}" srcOrd="0" destOrd="0" presId="urn:microsoft.com/office/officeart/2005/8/layout/default"/>
    <dgm:cxn modelId="{CD97A8AB-F5AB-4295-A552-971BEB445227}" type="presOf" srcId="{0A56EB9A-CEB8-4E12-923A-C57B583A358F}" destId="{ABAF8BE0-CB97-419F-B268-566E6B768861}" srcOrd="0" destOrd="0" presId="urn:microsoft.com/office/officeart/2005/8/layout/default"/>
    <dgm:cxn modelId="{0D7E021A-2CD8-4214-A59D-68CEE5D0EEE7}" type="presOf" srcId="{E8600BF4-3E02-4DF5-B5D9-307D61377399}" destId="{21E0DB03-D955-4D67-8BD6-F98061CA4227}" srcOrd="0" destOrd="0" presId="urn:microsoft.com/office/officeart/2005/8/layout/default"/>
    <dgm:cxn modelId="{2B3CB028-DEA7-4082-B51B-B1B694563058}" srcId="{6E82A3E7-09A5-4254-A86C-C63551462A58}" destId="{00F18E1A-E918-4762-8E03-4724156DA9DE}" srcOrd="2" destOrd="0" parTransId="{F80C7B24-3EAA-4E8F-94A5-C9BC29083038}" sibTransId="{357F0905-DC64-427B-8BD3-52236AC02CD0}"/>
    <dgm:cxn modelId="{311A3303-E6C2-473B-A3DA-8E86C95DCF10}" type="presOf" srcId="{1FE63CFE-3BD8-4B69-B38E-5483B1E85F4C}" destId="{56EE3769-709D-49BF-B017-2A8EBCD74F2B}" srcOrd="0" destOrd="0" presId="urn:microsoft.com/office/officeart/2005/8/layout/default"/>
    <dgm:cxn modelId="{E98DE833-F64B-4410-B336-9A04BB1E56BA}" type="presOf" srcId="{6E82A3E7-09A5-4254-A86C-C63551462A58}" destId="{E94E5EB1-82EC-4C41-BD12-6015805376D2}" srcOrd="0" destOrd="0" presId="urn:microsoft.com/office/officeart/2005/8/layout/default"/>
    <dgm:cxn modelId="{C5BA0650-50DA-4F20-A69A-18F61E559AEB}" type="presOf" srcId="{60E8DB50-9ECD-4ABD-9ED2-B24F4A526963}" destId="{8C127312-D5E8-4FE3-9E89-A31D430705C0}" srcOrd="0" destOrd="0" presId="urn:microsoft.com/office/officeart/2005/8/layout/default"/>
    <dgm:cxn modelId="{6DA552F5-D177-477A-8FFC-B6FA6CD7C158}" srcId="{6E82A3E7-09A5-4254-A86C-C63551462A58}" destId="{60E8DB50-9ECD-4ABD-9ED2-B24F4A526963}" srcOrd="3" destOrd="0" parTransId="{96F8A8E4-1487-42F6-9909-6640C44F157E}" sibTransId="{7FB5BBCA-7D3D-49BF-AE82-B218F1FF6397}"/>
    <dgm:cxn modelId="{4392195E-3B8C-46C6-A9F7-574DE07F2FC5}" srcId="{6E82A3E7-09A5-4254-A86C-C63551462A58}" destId="{2539A4F8-61C3-416B-89BA-EE16DB4DBD93}" srcOrd="0" destOrd="0" parTransId="{04873BFB-1A80-4F0A-BD57-9C6D3A164AB8}" sibTransId="{BEE0DD9F-B8A5-4D46-B349-74FC4C4B2032}"/>
    <dgm:cxn modelId="{492075FB-5A8E-49B8-B124-22B9D9F1ADC9}" srcId="{6E82A3E7-09A5-4254-A86C-C63551462A58}" destId="{BCCFC08F-1FA3-460E-957A-A4E5C7E63F0C}" srcOrd="8" destOrd="0" parTransId="{EAB3FE83-E812-4EB8-B387-62CE890AD88D}" sibTransId="{9C896F89-3695-4A4E-8382-695D7AFD3744}"/>
    <dgm:cxn modelId="{61D729CA-4741-45A6-AFBE-2D9F47BF125E}" type="presOf" srcId="{FDAA3691-453F-4135-9AAA-16B9A40B80A9}" destId="{FC823BFA-EA91-4E80-A5EC-50286EC1D3D9}" srcOrd="0" destOrd="0" presId="urn:microsoft.com/office/officeart/2005/8/layout/default"/>
    <dgm:cxn modelId="{F6DA488E-A5B6-48B0-A822-321A930F5112}" type="presOf" srcId="{00F18E1A-E918-4762-8E03-4724156DA9DE}" destId="{E3FFDD62-8815-44B3-B3F9-0CF8F646AF7B}" srcOrd="0" destOrd="0" presId="urn:microsoft.com/office/officeart/2005/8/layout/default"/>
    <dgm:cxn modelId="{31C5544D-6245-4B2A-A3D1-EAF3778C27C4}" type="presOf" srcId="{328D5368-7760-429D-8FA6-2EC42FDC11E9}" destId="{5C1223C2-FCE6-4290-A8DD-D08A58AA6DDC}" srcOrd="0" destOrd="0" presId="urn:microsoft.com/office/officeart/2005/8/layout/default"/>
    <dgm:cxn modelId="{AB3D3C48-8479-4253-AAEA-CB63ABF72EB0}" srcId="{6E82A3E7-09A5-4254-A86C-C63551462A58}" destId="{E8600BF4-3E02-4DF5-B5D9-307D61377399}" srcOrd="7" destOrd="0" parTransId="{B9F0E22B-AC2E-4A61-9B32-66BF99B1DCB9}" sibTransId="{B9DF7272-BCD6-4845-9D49-A9C4FFF18D81}"/>
    <dgm:cxn modelId="{78F5897E-4D41-47AD-8922-F88046B4EF13}" type="presOf" srcId="{125BC0C2-D911-4A64-9D24-33700F154FA9}" destId="{E1D17935-22C9-46CC-B0E5-CF72AF0A0B9B}" srcOrd="0" destOrd="0" presId="urn:microsoft.com/office/officeart/2005/8/layout/default"/>
    <dgm:cxn modelId="{BB7173EA-41C0-4B60-A9A0-B6952DA0F56D}" srcId="{6E82A3E7-09A5-4254-A86C-C63551462A58}" destId="{0A56EB9A-CEB8-4E12-923A-C57B583A358F}" srcOrd="5" destOrd="0" parTransId="{60011A0A-435B-48A8-8C35-63A4A5A412FC}" sibTransId="{90B098B6-114D-47F7-B692-1FBFD937DBF4}"/>
    <dgm:cxn modelId="{788C2A18-038B-4946-80C2-71A01CBA9E8B}" srcId="{6E82A3E7-09A5-4254-A86C-C63551462A58}" destId="{FDAA3691-453F-4135-9AAA-16B9A40B80A9}" srcOrd="1" destOrd="0" parTransId="{C9329A93-7E0C-4DC8-8715-FB33491904D0}" sibTransId="{9F311F55-3DCE-4CFD-A14F-3691C47A5E7D}"/>
    <dgm:cxn modelId="{8FCD174A-D4C4-49B8-8260-2EA62862ED57}" srcId="{6E82A3E7-09A5-4254-A86C-C63551462A58}" destId="{E550EF75-509B-4CFB-90D4-0AB70BFBFD30}" srcOrd="10" destOrd="0" parTransId="{5C16866D-CEE7-4FB9-8874-D98804F16934}" sibTransId="{0870D1AE-F256-4518-810F-BA0AD61F4A41}"/>
    <dgm:cxn modelId="{FC502BD6-9AA0-46B9-BF7D-67ADBD167B6C}" type="presOf" srcId="{2539A4F8-61C3-416B-89BA-EE16DB4DBD93}" destId="{91B5EE46-98BD-48F7-92C2-88C803B547AA}" srcOrd="0" destOrd="0" presId="urn:microsoft.com/office/officeart/2005/8/layout/default"/>
    <dgm:cxn modelId="{4879652A-2F1E-4040-A3BF-393734AA5065}" srcId="{6E82A3E7-09A5-4254-A86C-C63551462A58}" destId="{125BC0C2-D911-4A64-9D24-33700F154FA9}" srcOrd="9" destOrd="0" parTransId="{3EF95749-C20B-4816-ACAD-1BC749997CF0}" sibTransId="{ED1ED240-177A-4EB4-9D15-59569F689114}"/>
    <dgm:cxn modelId="{47583A17-852B-4817-9E87-389D2DC46A6E}" type="presParOf" srcId="{E94E5EB1-82EC-4C41-BD12-6015805376D2}" destId="{91B5EE46-98BD-48F7-92C2-88C803B547AA}" srcOrd="0" destOrd="0" presId="urn:microsoft.com/office/officeart/2005/8/layout/default"/>
    <dgm:cxn modelId="{5E22BF28-72A6-4F4B-A2A5-333BD4037DC7}" type="presParOf" srcId="{E94E5EB1-82EC-4C41-BD12-6015805376D2}" destId="{A8F2BDE9-95D9-4C12-B63C-1EF00EB7DB1F}" srcOrd="1" destOrd="0" presId="urn:microsoft.com/office/officeart/2005/8/layout/default"/>
    <dgm:cxn modelId="{0AC7582E-8619-430F-B1C5-98B809A9AE7D}" type="presParOf" srcId="{E94E5EB1-82EC-4C41-BD12-6015805376D2}" destId="{FC823BFA-EA91-4E80-A5EC-50286EC1D3D9}" srcOrd="2" destOrd="0" presId="urn:microsoft.com/office/officeart/2005/8/layout/default"/>
    <dgm:cxn modelId="{B5F3882C-6631-48F3-8CFE-3D339850291B}" type="presParOf" srcId="{E94E5EB1-82EC-4C41-BD12-6015805376D2}" destId="{A1E984F4-7730-4E2D-BF40-32905A231FB7}" srcOrd="3" destOrd="0" presId="urn:microsoft.com/office/officeart/2005/8/layout/default"/>
    <dgm:cxn modelId="{13EA374C-B200-4903-A281-2EC9EE6AD4D4}" type="presParOf" srcId="{E94E5EB1-82EC-4C41-BD12-6015805376D2}" destId="{E3FFDD62-8815-44B3-B3F9-0CF8F646AF7B}" srcOrd="4" destOrd="0" presId="urn:microsoft.com/office/officeart/2005/8/layout/default"/>
    <dgm:cxn modelId="{1D3C8574-97FE-4EE5-BA44-31808C6AC56F}" type="presParOf" srcId="{E94E5EB1-82EC-4C41-BD12-6015805376D2}" destId="{A0309065-F449-4559-9C37-7B4610E28213}" srcOrd="5" destOrd="0" presId="urn:microsoft.com/office/officeart/2005/8/layout/default"/>
    <dgm:cxn modelId="{2B90A59D-74C9-4D9E-94F1-62F34F031EBB}" type="presParOf" srcId="{E94E5EB1-82EC-4C41-BD12-6015805376D2}" destId="{8C127312-D5E8-4FE3-9E89-A31D430705C0}" srcOrd="6" destOrd="0" presId="urn:microsoft.com/office/officeart/2005/8/layout/default"/>
    <dgm:cxn modelId="{D53AC8F4-ABB6-4457-A49F-BFF7895695FC}" type="presParOf" srcId="{E94E5EB1-82EC-4C41-BD12-6015805376D2}" destId="{C4D411DC-55BA-40F8-AEE3-40E2C394773B}" srcOrd="7" destOrd="0" presId="urn:microsoft.com/office/officeart/2005/8/layout/default"/>
    <dgm:cxn modelId="{BE3A3CC9-FFFD-4560-93D3-4831CD95D995}" type="presParOf" srcId="{E94E5EB1-82EC-4C41-BD12-6015805376D2}" destId="{56EE3769-709D-49BF-B017-2A8EBCD74F2B}" srcOrd="8" destOrd="0" presId="urn:microsoft.com/office/officeart/2005/8/layout/default"/>
    <dgm:cxn modelId="{0C08C785-9BD4-4615-B309-B637D10B2D8B}" type="presParOf" srcId="{E94E5EB1-82EC-4C41-BD12-6015805376D2}" destId="{5A17DF3D-A675-40D0-BAA7-7B42451630A8}" srcOrd="9" destOrd="0" presId="urn:microsoft.com/office/officeart/2005/8/layout/default"/>
    <dgm:cxn modelId="{0DADCDC8-5F4F-41A7-9E27-C1E2F2E9E8F1}" type="presParOf" srcId="{E94E5EB1-82EC-4C41-BD12-6015805376D2}" destId="{ABAF8BE0-CB97-419F-B268-566E6B768861}" srcOrd="10" destOrd="0" presId="urn:microsoft.com/office/officeart/2005/8/layout/default"/>
    <dgm:cxn modelId="{45BE9F0D-0682-4122-AC72-F7FE1A014F01}" type="presParOf" srcId="{E94E5EB1-82EC-4C41-BD12-6015805376D2}" destId="{E18D2F3A-F2A1-4D1F-A29E-FC76FDC2CCC8}" srcOrd="11" destOrd="0" presId="urn:microsoft.com/office/officeart/2005/8/layout/default"/>
    <dgm:cxn modelId="{F6D26670-B3F8-42E5-B035-86C4D899DC2D}" type="presParOf" srcId="{E94E5EB1-82EC-4C41-BD12-6015805376D2}" destId="{5C1223C2-FCE6-4290-A8DD-D08A58AA6DDC}" srcOrd="12" destOrd="0" presId="urn:microsoft.com/office/officeart/2005/8/layout/default"/>
    <dgm:cxn modelId="{094702AD-A223-4913-BB2D-5B95F17D5AF9}" type="presParOf" srcId="{E94E5EB1-82EC-4C41-BD12-6015805376D2}" destId="{5AB59983-1C64-4B31-B51B-2545E0BB1C58}" srcOrd="13" destOrd="0" presId="urn:microsoft.com/office/officeart/2005/8/layout/default"/>
    <dgm:cxn modelId="{AD9DB93F-7E51-4548-ADBF-12C375248E47}" type="presParOf" srcId="{E94E5EB1-82EC-4C41-BD12-6015805376D2}" destId="{21E0DB03-D955-4D67-8BD6-F98061CA4227}" srcOrd="14" destOrd="0" presId="urn:microsoft.com/office/officeart/2005/8/layout/default"/>
    <dgm:cxn modelId="{9A93885F-985F-49D6-BD27-7C8870AB7CE4}" type="presParOf" srcId="{E94E5EB1-82EC-4C41-BD12-6015805376D2}" destId="{0944963D-0EA9-4BCA-AED3-0BAFB48F887D}" srcOrd="15" destOrd="0" presId="urn:microsoft.com/office/officeart/2005/8/layout/default"/>
    <dgm:cxn modelId="{EEDC61A7-1F07-45C7-AAE6-506DDD8C34FF}" type="presParOf" srcId="{E94E5EB1-82EC-4C41-BD12-6015805376D2}" destId="{5D00566D-04D2-45FF-B220-093BFD99A749}" srcOrd="16" destOrd="0" presId="urn:microsoft.com/office/officeart/2005/8/layout/default"/>
    <dgm:cxn modelId="{1CC7F57B-8085-4B57-8A45-362B5B869A63}" type="presParOf" srcId="{E94E5EB1-82EC-4C41-BD12-6015805376D2}" destId="{177319A1-BBCF-4242-9687-589625920F95}" srcOrd="17" destOrd="0" presId="urn:microsoft.com/office/officeart/2005/8/layout/default"/>
    <dgm:cxn modelId="{B70E1283-F238-4588-8752-0729C83AF6FD}" type="presParOf" srcId="{E94E5EB1-82EC-4C41-BD12-6015805376D2}" destId="{E1D17935-22C9-46CC-B0E5-CF72AF0A0B9B}" srcOrd="18" destOrd="0" presId="urn:microsoft.com/office/officeart/2005/8/layout/default"/>
    <dgm:cxn modelId="{3836CDAA-6644-46E9-BC92-9CE21353DF0D}" type="presParOf" srcId="{E94E5EB1-82EC-4C41-BD12-6015805376D2}" destId="{1FDDA4AB-1911-47FA-A6AA-7EB7450DF088}" srcOrd="19" destOrd="0" presId="urn:microsoft.com/office/officeart/2005/8/layout/default"/>
    <dgm:cxn modelId="{9A452A7B-A3CD-43CB-9691-89F593E3F277}" type="presParOf" srcId="{E94E5EB1-82EC-4C41-BD12-6015805376D2}" destId="{A75AACE1-596D-4F80-B32C-6332B003770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80E5F-0142-4699-B0B5-8BF652BCD329}">
      <dsp:nvSpPr>
        <dsp:cNvPr id="0" name=""/>
        <dsp:cNvSpPr/>
      </dsp:nvSpPr>
      <dsp:spPr>
        <a:xfrm>
          <a:off x="625114" y="1013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</a:t>
          </a:r>
          <a:r>
            <a:rPr lang="ru-RU" sz="1800" kern="1200" dirty="0" err="1" smtClean="0"/>
            <a:t>Ақмола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облысы</a:t>
          </a:r>
          <a:endParaRPr lang="ru-RU" sz="1800" kern="1200" dirty="0"/>
        </a:p>
      </dsp:txBody>
      <dsp:txXfrm>
        <a:off x="625114" y="1013"/>
        <a:ext cx="1561086" cy="936651"/>
      </dsp:txXfrm>
    </dsp:sp>
    <dsp:sp modelId="{CE4B73BC-A4F7-427D-BA12-F74CBA6E5614}">
      <dsp:nvSpPr>
        <dsp:cNvPr id="0" name=""/>
        <dsp:cNvSpPr/>
      </dsp:nvSpPr>
      <dsp:spPr>
        <a:xfrm>
          <a:off x="2342309" y="1013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</a:t>
          </a:r>
          <a:r>
            <a:rPr lang="ru-RU" sz="1800" kern="1200" dirty="0" err="1" smtClean="0"/>
            <a:t>Ақтөбе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облысы</a:t>
          </a:r>
          <a:endParaRPr lang="ru-RU" sz="1800" kern="1200" dirty="0"/>
        </a:p>
      </dsp:txBody>
      <dsp:txXfrm>
        <a:off x="2342309" y="1013"/>
        <a:ext cx="1561086" cy="936651"/>
      </dsp:txXfrm>
    </dsp:sp>
    <dsp:sp modelId="{B0A89466-6BFF-4E36-B484-5A0EC717F35A}">
      <dsp:nvSpPr>
        <dsp:cNvPr id="0" name=""/>
        <dsp:cNvSpPr/>
      </dsp:nvSpPr>
      <dsp:spPr>
        <a:xfrm>
          <a:off x="4059504" y="1013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3. Атырау облысы</a:t>
          </a:r>
          <a:endParaRPr lang="ru-RU" sz="1800" kern="1200" dirty="0"/>
        </a:p>
      </dsp:txBody>
      <dsp:txXfrm>
        <a:off x="4059504" y="1013"/>
        <a:ext cx="1561086" cy="936651"/>
      </dsp:txXfrm>
    </dsp:sp>
    <dsp:sp modelId="{C17EA9A3-C01C-4ED4-85D8-DBC40B57DC3A}">
      <dsp:nvSpPr>
        <dsp:cNvPr id="0" name=""/>
        <dsp:cNvSpPr/>
      </dsp:nvSpPr>
      <dsp:spPr>
        <a:xfrm>
          <a:off x="5776699" y="1013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4. Абай облысы </a:t>
          </a:r>
          <a:endParaRPr lang="ru-RU" sz="1800" kern="1200" dirty="0"/>
        </a:p>
      </dsp:txBody>
      <dsp:txXfrm>
        <a:off x="5776699" y="1013"/>
        <a:ext cx="1561086" cy="936651"/>
      </dsp:txXfrm>
    </dsp:sp>
    <dsp:sp modelId="{F73EAE98-A2AD-417E-B2ED-2E3EB8711133}">
      <dsp:nvSpPr>
        <dsp:cNvPr id="0" name=""/>
        <dsp:cNvSpPr/>
      </dsp:nvSpPr>
      <dsp:spPr>
        <a:xfrm>
          <a:off x="625114" y="1093774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5. Батыс Қазақстан облысы</a:t>
          </a:r>
          <a:endParaRPr lang="ru-RU" sz="1800" kern="1200" dirty="0"/>
        </a:p>
      </dsp:txBody>
      <dsp:txXfrm>
        <a:off x="625114" y="1093774"/>
        <a:ext cx="1561086" cy="936651"/>
      </dsp:txXfrm>
    </dsp:sp>
    <dsp:sp modelId="{EE562BA4-C9F7-4BAD-8DAC-5ACCF2BCE5EB}">
      <dsp:nvSpPr>
        <dsp:cNvPr id="0" name=""/>
        <dsp:cNvSpPr/>
      </dsp:nvSpPr>
      <dsp:spPr>
        <a:xfrm>
          <a:off x="2342309" y="1093774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6. Қарағанды облысы</a:t>
          </a:r>
          <a:endParaRPr lang="ru-RU" sz="1800" kern="1200" dirty="0"/>
        </a:p>
      </dsp:txBody>
      <dsp:txXfrm>
        <a:off x="2342309" y="1093774"/>
        <a:ext cx="1561086" cy="936651"/>
      </dsp:txXfrm>
    </dsp:sp>
    <dsp:sp modelId="{F7F19521-82EB-47CA-ABEE-F65E4E996DA9}">
      <dsp:nvSpPr>
        <dsp:cNvPr id="0" name=""/>
        <dsp:cNvSpPr/>
      </dsp:nvSpPr>
      <dsp:spPr>
        <a:xfrm>
          <a:off x="4059504" y="1093774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7. Қостанай облысы</a:t>
          </a:r>
          <a:endParaRPr lang="ru-RU" sz="1800" kern="1200" dirty="0"/>
        </a:p>
      </dsp:txBody>
      <dsp:txXfrm>
        <a:off x="4059504" y="1093774"/>
        <a:ext cx="1561086" cy="936651"/>
      </dsp:txXfrm>
    </dsp:sp>
    <dsp:sp modelId="{9A3F6FA2-593A-4898-84EA-34479802AC5E}">
      <dsp:nvSpPr>
        <dsp:cNvPr id="0" name=""/>
        <dsp:cNvSpPr/>
      </dsp:nvSpPr>
      <dsp:spPr>
        <a:xfrm>
          <a:off x="5776699" y="1093774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8. Павлодар облысы</a:t>
          </a:r>
          <a:endParaRPr lang="ru-RU" sz="1800" kern="1200" dirty="0"/>
        </a:p>
      </dsp:txBody>
      <dsp:txXfrm>
        <a:off x="5776699" y="1093774"/>
        <a:ext cx="1561086" cy="936651"/>
      </dsp:txXfrm>
    </dsp:sp>
    <dsp:sp modelId="{BD7979ED-5AF1-4862-91D1-41A0790037BE}">
      <dsp:nvSpPr>
        <dsp:cNvPr id="0" name=""/>
        <dsp:cNvSpPr/>
      </dsp:nvSpPr>
      <dsp:spPr>
        <a:xfrm>
          <a:off x="1483712" y="2186534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9. Солтүстік Қазақстан облысы </a:t>
          </a:r>
          <a:endParaRPr lang="ru-RU" sz="1800" kern="1200" dirty="0"/>
        </a:p>
      </dsp:txBody>
      <dsp:txXfrm>
        <a:off x="1483712" y="2186534"/>
        <a:ext cx="1561086" cy="936651"/>
      </dsp:txXfrm>
    </dsp:sp>
    <dsp:sp modelId="{B5EFFD13-BBB3-4B7D-B2ED-41E9B3B4F256}">
      <dsp:nvSpPr>
        <dsp:cNvPr id="0" name=""/>
        <dsp:cNvSpPr/>
      </dsp:nvSpPr>
      <dsp:spPr>
        <a:xfrm>
          <a:off x="3200906" y="2186534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10. Ұлытау облысы</a:t>
          </a:r>
          <a:endParaRPr lang="ru-RU" sz="1800" kern="1200" dirty="0"/>
        </a:p>
      </dsp:txBody>
      <dsp:txXfrm>
        <a:off x="3200906" y="2186534"/>
        <a:ext cx="1561086" cy="936651"/>
      </dsp:txXfrm>
    </dsp:sp>
    <dsp:sp modelId="{C45D5095-6383-4C0C-9291-DA56F51CE921}">
      <dsp:nvSpPr>
        <dsp:cNvPr id="0" name=""/>
        <dsp:cNvSpPr/>
      </dsp:nvSpPr>
      <dsp:spPr>
        <a:xfrm>
          <a:off x="4918101" y="2186534"/>
          <a:ext cx="1561086" cy="9366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11. </a:t>
          </a:r>
          <a:r>
            <a:rPr lang="ru-RU" sz="1800" kern="1200" dirty="0" err="1" smtClean="0"/>
            <a:t>Шығыс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Қазақстан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облысы</a:t>
          </a:r>
          <a:endParaRPr lang="ru-RU" sz="1800" kern="1200" dirty="0"/>
        </a:p>
      </dsp:txBody>
      <dsp:txXfrm>
        <a:off x="4918101" y="2186534"/>
        <a:ext cx="1561086" cy="936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5EE46-98BD-48F7-92C2-88C803B547AA}">
      <dsp:nvSpPr>
        <dsp:cNvPr id="0" name=""/>
        <dsp:cNvSpPr/>
      </dsp:nvSpPr>
      <dsp:spPr>
        <a:xfrm>
          <a:off x="45530" y="1212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Акмолинская</a:t>
          </a:r>
          <a:r>
            <a:rPr lang="ru-RU" sz="1500" kern="1200" dirty="0" smtClean="0"/>
            <a:t> область. </a:t>
          </a:r>
          <a:endParaRPr lang="ru-RU" sz="1500" kern="1200" dirty="0"/>
        </a:p>
      </dsp:txBody>
      <dsp:txXfrm>
        <a:off x="45530" y="1212"/>
        <a:ext cx="1484687" cy="890812"/>
      </dsp:txXfrm>
    </dsp:sp>
    <dsp:sp modelId="{FC823BFA-EA91-4E80-A5EC-50286EC1D3D9}">
      <dsp:nvSpPr>
        <dsp:cNvPr id="0" name=""/>
        <dsp:cNvSpPr/>
      </dsp:nvSpPr>
      <dsp:spPr>
        <a:xfrm>
          <a:off x="1678687" y="1212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2. Актюбинская область. </a:t>
          </a:r>
          <a:endParaRPr lang="ru-RU" sz="1500" kern="1200"/>
        </a:p>
      </dsp:txBody>
      <dsp:txXfrm>
        <a:off x="1678687" y="1212"/>
        <a:ext cx="1484687" cy="890812"/>
      </dsp:txXfrm>
    </dsp:sp>
    <dsp:sp modelId="{E3FFDD62-8815-44B3-B3F9-0CF8F646AF7B}">
      <dsp:nvSpPr>
        <dsp:cNvPr id="0" name=""/>
        <dsp:cNvSpPr/>
      </dsp:nvSpPr>
      <dsp:spPr>
        <a:xfrm>
          <a:off x="3311843" y="1212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3. Атырауская область. </a:t>
          </a:r>
          <a:endParaRPr lang="ru-RU" sz="1500" kern="1200"/>
        </a:p>
      </dsp:txBody>
      <dsp:txXfrm>
        <a:off x="3311843" y="1212"/>
        <a:ext cx="1484687" cy="890812"/>
      </dsp:txXfrm>
    </dsp:sp>
    <dsp:sp modelId="{8C127312-D5E8-4FE3-9E89-A31D430705C0}">
      <dsp:nvSpPr>
        <dsp:cNvPr id="0" name=""/>
        <dsp:cNvSpPr/>
      </dsp:nvSpPr>
      <dsp:spPr>
        <a:xfrm>
          <a:off x="4945000" y="1212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4. Область Абай. </a:t>
          </a:r>
          <a:endParaRPr lang="ru-RU" sz="1500" kern="1200"/>
        </a:p>
      </dsp:txBody>
      <dsp:txXfrm>
        <a:off x="4945000" y="1212"/>
        <a:ext cx="1484687" cy="890812"/>
      </dsp:txXfrm>
    </dsp:sp>
    <dsp:sp modelId="{56EE3769-709D-49BF-B017-2A8EBCD74F2B}">
      <dsp:nvSpPr>
        <dsp:cNvPr id="0" name=""/>
        <dsp:cNvSpPr/>
      </dsp:nvSpPr>
      <dsp:spPr>
        <a:xfrm>
          <a:off x="6578156" y="1212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5. Западно-Казахстанская область. </a:t>
          </a:r>
          <a:endParaRPr lang="ru-RU" sz="1500" kern="1200"/>
        </a:p>
      </dsp:txBody>
      <dsp:txXfrm>
        <a:off x="6578156" y="1212"/>
        <a:ext cx="1484687" cy="890812"/>
      </dsp:txXfrm>
    </dsp:sp>
    <dsp:sp modelId="{ABAF8BE0-CB97-419F-B268-566E6B768861}">
      <dsp:nvSpPr>
        <dsp:cNvPr id="0" name=""/>
        <dsp:cNvSpPr/>
      </dsp:nvSpPr>
      <dsp:spPr>
        <a:xfrm>
          <a:off x="45530" y="1040493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6. Карагандинская область. </a:t>
          </a:r>
          <a:endParaRPr lang="ru-RU" sz="1500" kern="1200"/>
        </a:p>
      </dsp:txBody>
      <dsp:txXfrm>
        <a:off x="45530" y="1040493"/>
        <a:ext cx="1484687" cy="890812"/>
      </dsp:txXfrm>
    </dsp:sp>
    <dsp:sp modelId="{5C1223C2-FCE6-4290-A8DD-D08A58AA6DDC}">
      <dsp:nvSpPr>
        <dsp:cNvPr id="0" name=""/>
        <dsp:cNvSpPr/>
      </dsp:nvSpPr>
      <dsp:spPr>
        <a:xfrm>
          <a:off x="1678687" y="1040493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7. Костанайская область.</a:t>
          </a:r>
          <a:endParaRPr lang="ru-RU" sz="1500" kern="1200"/>
        </a:p>
      </dsp:txBody>
      <dsp:txXfrm>
        <a:off x="1678687" y="1040493"/>
        <a:ext cx="1484687" cy="890812"/>
      </dsp:txXfrm>
    </dsp:sp>
    <dsp:sp modelId="{21E0DB03-D955-4D67-8BD6-F98061CA4227}">
      <dsp:nvSpPr>
        <dsp:cNvPr id="0" name=""/>
        <dsp:cNvSpPr/>
      </dsp:nvSpPr>
      <dsp:spPr>
        <a:xfrm>
          <a:off x="3311843" y="1040493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8. Павлодарская область. </a:t>
          </a:r>
          <a:endParaRPr lang="ru-RU" sz="1500" kern="1200" dirty="0"/>
        </a:p>
      </dsp:txBody>
      <dsp:txXfrm>
        <a:off x="3311843" y="1040493"/>
        <a:ext cx="1484687" cy="890812"/>
      </dsp:txXfrm>
    </dsp:sp>
    <dsp:sp modelId="{5D00566D-04D2-45FF-B220-093BFD99A749}">
      <dsp:nvSpPr>
        <dsp:cNvPr id="0" name=""/>
        <dsp:cNvSpPr/>
      </dsp:nvSpPr>
      <dsp:spPr>
        <a:xfrm>
          <a:off x="4945000" y="1040493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9. Северо-Казахстанская область.</a:t>
          </a:r>
          <a:endParaRPr lang="ru-RU" sz="1500" kern="1200"/>
        </a:p>
      </dsp:txBody>
      <dsp:txXfrm>
        <a:off x="4945000" y="1040493"/>
        <a:ext cx="1484687" cy="890812"/>
      </dsp:txXfrm>
    </dsp:sp>
    <dsp:sp modelId="{E1D17935-22C9-46CC-B0E5-CF72AF0A0B9B}">
      <dsp:nvSpPr>
        <dsp:cNvPr id="0" name=""/>
        <dsp:cNvSpPr/>
      </dsp:nvSpPr>
      <dsp:spPr>
        <a:xfrm>
          <a:off x="6578156" y="1040493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10. Область Ұлытау. </a:t>
          </a:r>
          <a:endParaRPr lang="ru-RU" sz="1500" kern="1200"/>
        </a:p>
      </dsp:txBody>
      <dsp:txXfrm>
        <a:off x="6578156" y="1040493"/>
        <a:ext cx="1484687" cy="890812"/>
      </dsp:txXfrm>
    </dsp:sp>
    <dsp:sp modelId="{A75AACE1-596D-4F80-B32C-6332B0037708}">
      <dsp:nvSpPr>
        <dsp:cNvPr id="0" name=""/>
        <dsp:cNvSpPr/>
      </dsp:nvSpPr>
      <dsp:spPr>
        <a:xfrm>
          <a:off x="3311843" y="2079775"/>
          <a:ext cx="1484687" cy="8908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11. Восточно-Казахстанская область</a:t>
          </a:r>
          <a:endParaRPr lang="ru-RU" sz="1500" kern="1200"/>
        </a:p>
      </dsp:txBody>
      <dsp:txXfrm>
        <a:off x="3311843" y="2079775"/>
        <a:ext cx="1484687" cy="89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30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7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4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6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26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fincenter2020@gmail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24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 rot="10800000" flipV="1">
            <a:off x="474060" y="4034374"/>
            <a:ext cx="40427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marL="342900" indent="-342900" algn="l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kk-K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Жас мамандар мен философия докторларының (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PhD</a:t>
            </a:r>
            <a:r>
              <a:rPr lang="kk-K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)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kk-K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жұмысты өтеу міндеті </a:t>
            </a:r>
          </a:p>
        </p:txBody>
      </p:sp>
      <p:pic>
        <p:nvPicPr>
          <p:cNvPr id="5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507"/>
            <a:ext cx="1442185" cy="12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2032576" y="188507"/>
            <a:ext cx="496855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kk-K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«</a:t>
            </a:r>
            <a:r>
              <a:rPr lang="kk-K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Қаржы орталығы» </a:t>
            </a:r>
            <a:r>
              <a:rPr lang="kk-K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АҚ</a:t>
            </a:r>
          </a:p>
          <a:p>
            <a:pPr algn="ctr">
              <a:spcBef>
                <a:spcPct val="20000"/>
              </a:spcBef>
            </a:pPr>
            <a:r>
              <a:rPr lang="kk-KZ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АО «Финансовый центр» </a:t>
            </a:r>
            <a:endParaRPr lang="ru-RU" sz="2400" dirty="0">
              <a:solidFill>
                <a:srgbClr val="0070C0"/>
              </a:solidFill>
              <a:latin typeface="Merriweather Bold Italics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4781573" y="4265672"/>
            <a:ext cx="4330824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55000" lnSpcReduction="20000"/>
          </a:bodyPr>
          <a:lstStyle>
            <a:lvl1pPr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Обязательная отработка </a:t>
            </a:r>
            <a:b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молодых специалистов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/>
            </a:r>
            <a:b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и докторов философии (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PhD</a:t>
            </a: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erriweather Bold Italics"/>
              </a:rPr>
              <a:t>)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Merriweather Bold Itali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241" y="6021288"/>
            <a:ext cx="150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г. </a:t>
            </a:r>
            <a:r>
              <a:rPr lang="ru-RU" sz="2400" b="1" dirty="0" smtClean="0">
                <a:solidFill>
                  <a:srgbClr val="0070C0"/>
                </a:solidFill>
                <a:latin typeface="Merriweather Bold"/>
                <a:ea typeface="굴림" pitchFamily="34" charset="-127"/>
                <a:cs typeface="Times New Roman" pitchFamily="18" charset="0"/>
              </a:rPr>
              <a:t>Астана</a:t>
            </a:r>
            <a:endParaRPr lang="ru-RU" sz="2400" b="1" dirty="0">
              <a:solidFill>
                <a:srgbClr val="0070C0"/>
              </a:solidFill>
              <a:latin typeface="Merriweather Bold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339752" y="1471437"/>
            <a:ext cx="4071884" cy="29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24925" y="-669404"/>
            <a:ext cx="9493469" cy="8136904"/>
          </a:xfrm>
          <a:custGeom>
            <a:avLst/>
            <a:gdLst/>
            <a:ahLst/>
            <a:cxnLst/>
            <a:rect l="l" t="t" r="r" b="b"/>
            <a:pathLst>
              <a:path w="4180975" h="983573">
                <a:moveTo>
                  <a:pt x="4056514" y="983573"/>
                </a:moveTo>
                <a:lnTo>
                  <a:pt x="124460" y="983573"/>
                </a:lnTo>
                <a:cubicBezTo>
                  <a:pt x="55880" y="983573"/>
                  <a:pt x="0" y="927693"/>
                  <a:pt x="0" y="85911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056514" y="0"/>
                </a:lnTo>
                <a:cubicBezTo>
                  <a:pt x="4125094" y="0"/>
                  <a:pt x="4180975" y="55880"/>
                  <a:pt x="4180975" y="124460"/>
                </a:cubicBezTo>
                <a:lnTo>
                  <a:pt x="4180975" y="859113"/>
                </a:lnTo>
                <a:cubicBezTo>
                  <a:pt x="4180975" y="927693"/>
                  <a:pt x="4125094" y="983573"/>
                  <a:pt x="4056514" y="983573"/>
                </a:cubicBezTo>
                <a:close/>
              </a:path>
            </a:pathLst>
          </a:custGeom>
          <a:solidFill>
            <a:srgbClr val="3572C2"/>
          </a:solidFill>
        </p:spPr>
      </p:sp>
      <p:sp>
        <p:nvSpPr>
          <p:cNvPr id="5" name="TextBox 5"/>
          <p:cNvSpPr txBox="1"/>
          <p:nvPr/>
        </p:nvSpPr>
        <p:spPr>
          <a:xfrm>
            <a:off x="334528" y="96322"/>
            <a:ext cx="2827472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8"/>
              </a:lnSpc>
            </a:pPr>
            <a:r>
              <a:rPr lang="ru-RU" sz="2400" dirty="0" err="1">
                <a:solidFill>
                  <a:srgbClr val="FFFFFF"/>
                </a:solidFill>
                <a:latin typeface="Merriweather Bold Italics"/>
              </a:rPr>
              <a:t>Жас</a:t>
            </a:r>
            <a:r>
              <a:rPr lang="ru-RU" sz="2400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erriweather Bold Italics"/>
              </a:rPr>
              <a:t>мамандарды</a:t>
            </a:r>
            <a:r>
              <a:rPr lang="ru-RU" sz="2400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erriweather Bold Italics"/>
              </a:rPr>
              <a:t>және</a:t>
            </a:r>
            <a:r>
              <a:rPr lang="ru-RU" sz="2400" dirty="0">
                <a:solidFill>
                  <a:srgbClr val="FFFFFF"/>
                </a:solidFill>
                <a:latin typeface="Merriweather Bold Italics"/>
              </a:rPr>
              <a:t> философия </a:t>
            </a:r>
            <a:r>
              <a:rPr lang="ru-RU" sz="2400" dirty="0" err="1" smtClean="0">
                <a:solidFill>
                  <a:srgbClr val="FFFFFF"/>
                </a:solidFill>
                <a:latin typeface="Merriweather Bold Italics"/>
              </a:rPr>
              <a:t>докторларын</a:t>
            </a:r>
            <a:r>
              <a:rPr lang="ru-RU" sz="2400" dirty="0" smtClean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Merriweather Bold Italics"/>
              </a:rPr>
              <a:t>(</a:t>
            </a:r>
            <a:r>
              <a:rPr lang="en-US" sz="2400" dirty="0">
                <a:solidFill>
                  <a:srgbClr val="FFFFFF"/>
                </a:solidFill>
                <a:latin typeface="Merriweather Bold Italics"/>
              </a:rPr>
              <a:t>PhD</a:t>
            </a:r>
            <a:r>
              <a:rPr lang="kk-KZ" sz="2400" dirty="0">
                <a:solidFill>
                  <a:srgbClr val="FFFFFF"/>
                </a:solidFill>
                <a:latin typeface="Merriweather Bold Italics"/>
              </a:rPr>
              <a:t>)</a:t>
            </a:r>
            <a:r>
              <a:rPr lang="ru-RU" sz="2400" dirty="0" smtClean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erriweather Bold Italics"/>
              </a:rPr>
              <a:t>жұмысқа</a:t>
            </a:r>
            <a:r>
              <a:rPr lang="ru-RU" sz="2400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erriweather Bold Italics"/>
              </a:rPr>
              <a:t>жіберу</a:t>
            </a:r>
            <a:r>
              <a:rPr lang="ru-RU" sz="2400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erriweather Bold Italics"/>
              </a:rPr>
              <a:t>тәртібі</a:t>
            </a:r>
            <a:endParaRPr lang="ru-RU" sz="2400" dirty="0">
              <a:solidFill>
                <a:srgbClr val="FFFFFF"/>
              </a:solidFill>
              <a:latin typeface="Merriweather Bold Italics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081570" y="-176787"/>
            <a:ext cx="3084104" cy="3084092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</p:sp>
      </p:grpSp>
      <p:sp>
        <p:nvSpPr>
          <p:cNvPr id="14" name="Скругленный прямоугольник 13"/>
          <p:cNvSpPr/>
          <p:nvPr/>
        </p:nvSpPr>
        <p:spPr>
          <a:xfrm>
            <a:off x="101415" y="2636912"/>
            <a:ext cx="3997444" cy="4032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204138" y="2810201"/>
            <a:ext cx="3647782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3" lvl="1" indent="-129541" algn="just">
              <a:lnSpc>
                <a:spcPts val="1400"/>
              </a:lnSpc>
              <a:buFont typeface="Arial"/>
              <a:buChar char="•"/>
            </a:pP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Бөлу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жөніндегі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комиссиялар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жыл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сайын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жұмысқа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дербес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бөлу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үшін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жас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мамандар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мен 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PhD 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философия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докторлары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оқу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бітіретін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ҚР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тиісті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ЖЖҰБ-ДА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және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денсаулық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сақтау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саласындағы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уәкілетті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органда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құрылады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. </a:t>
            </a:r>
          </a:p>
          <a:p>
            <a:pPr marL="259083" lvl="1" indent="-129541" algn="just">
              <a:lnSpc>
                <a:spcPts val="1400"/>
              </a:lnSpc>
              <a:buFont typeface="Arial"/>
              <a:buChar char="•"/>
            </a:pP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Жас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маманды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бөлу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жөніндегі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тиісті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комиссияларға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берілген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өтініштер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негізінде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бөлу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жөніндегі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тиісті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комиссиялардың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отырыстарына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қатысуға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жіберіледі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. </a:t>
            </a:r>
          </a:p>
          <a:p>
            <a:pPr marL="259083" lvl="1" indent="-129541" algn="just">
              <a:lnSpc>
                <a:spcPts val="1400"/>
              </a:lnSpc>
              <a:buFont typeface="Arial"/>
              <a:buChar char="•"/>
            </a:pPr>
            <a:r>
              <a:rPr lang="ru-RU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Жұмысқа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бөлу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сәтінде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бос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жұмыс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орындары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болмаған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жағдайда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,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бөлу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жөніндегі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комиссиялар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жас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мамандарды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жұмысты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өтеу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мерзімінде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жұмыссыз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ретінде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есепте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болған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уақытты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есептей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отырып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,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тікелей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тұрғылықты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жеріндегі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халықты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жұмыспен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қамту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орталығында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жұмыс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іздеп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жүрген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адам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ретінде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тіркелуге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ru-RU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жібереді</a:t>
            </a:r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.</a:t>
            </a:r>
          </a:p>
          <a:p>
            <a:pPr marL="129542" lvl="1" algn="just">
              <a:lnSpc>
                <a:spcPts val="1400"/>
              </a:lnSpc>
            </a:pP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Merriweather Bold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9854" y="2636912"/>
            <a:ext cx="3954651" cy="4032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8"/>
          <p:cNvSpPr txBox="1"/>
          <p:nvPr/>
        </p:nvSpPr>
        <p:spPr>
          <a:xfrm>
            <a:off x="5505051" y="2826529"/>
            <a:ext cx="340766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3" lvl="1" indent="-129541" algn="just">
              <a:lnSpc>
                <a:spcPts val="1400"/>
              </a:lnSpc>
              <a:buFont typeface="Arial"/>
              <a:buChar char="•"/>
            </a:pPr>
            <a:r>
              <a:rPr lang="kk-KZ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Н</a:t>
            </a: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аправлени</a:t>
            </a:r>
            <a:r>
              <a:rPr lang="kk-KZ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е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на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работу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молодых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специалистов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и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докторов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философии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kk-K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(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PhD</a:t>
            </a:r>
            <a:r>
              <a:rPr lang="kk-K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)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осуществляется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Комиссией</a:t>
            </a:r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по</a:t>
            </a:r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персональному</a:t>
            </a:r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распределению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при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соответствующих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ОВПО и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при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уполномоченном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органе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в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области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здравохранения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. </a:t>
            </a:r>
            <a:endParaRPr lang="kk-KZ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erriweather Bold Italics"/>
            </a:endParaRPr>
          </a:p>
          <a:p>
            <a:pPr marL="259083" lvl="1" indent="-129541" algn="just">
              <a:lnSpc>
                <a:spcPts val="1400"/>
              </a:lnSpc>
              <a:buFont typeface="Arial"/>
              <a:buChar char="•"/>
            </a:pP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Персональное</a:t>
            </a:r>
            <a:r>
              <a:rPr lang="kk-KZ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распределение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осуществляется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по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представленным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документам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молодых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специалистов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от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работодателей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и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соответствующих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подтверждающих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документов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. </a:t>
            </a:r>
          </a:p>
          <a:p>
            <a:pPr marL="259083" lvl="1" indent="-129541" algn="just">
              <a:lnSpc>
                <a:spcPts val="1400"/>
              </a:lnSpc>
              <a:buFont typeface="Arial"/>
              <a:buChar char="•"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В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случае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отсутствия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вакатных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рабочих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мест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на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момент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распределения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,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молодого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специалиста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направляют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на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регистрацию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в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качестве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лица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,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ищущего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работу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,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непосредственно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в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центр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занятости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 </a:t>
            </a:r>
            <a:r>
              <a:rPr lang="en-US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erriweather Bold Italics"/>
              </a:rPr>
              <a:t>населения</a:t>
            </a:r>
            <a:r>
              <a:rPr lang="en-US" sz="1200" b="1" dirty="0">
                <a:solidFill>
                  <a:srgbClr val="FFFFFF"/>
                </a:solidFill>
                <a:latin typeface="Merriweather Bold Italics"/>
              </a:rPr>
              <a:t>.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6150387" y="96322"/>
            <a:ext cx="302433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8"/>
              </a:lnSpc>
            </a:pPr>
            <a:r>
              <a:rPr lang="en-US" sz="2400" dirty="0" err="1">
                <a:solidFill>
                  <a:srgbClr val="FFFFFF"/>
                </a:solidFill>
                <a:latin typeface="Merriweather Bold Italics"/>
              </a:rPr>
              <a:t>Порядок</a:t>
            </a:r>
            <a:r>
              <a:rPr lang="en-US" sz="2400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erriweather Bold Italics"/>
              </a:rPr>
              <a:t>направлени</a:t>
            </a:r>
            <a:r>
              <a:rPr lang="kk-KZ" sz="2400" dirty="0">
                <a:solidFill>
                  <a:srgbClr val="FFFFFF"/>
                </a:solidFill>
                <a:latin typeface="Merriweather Bold Italics"/>
              </a:rPr>
              <a:t>я</a:t>
            </a:r>
            <a:r>
              <a:rPr lang="en-US" sz="2400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Merriweather Bold Italics"/>
              </a:rPr>
              <a:t>молодых</a:t>
            </a:r>
            <a:r>
              <a:rPr lang="en-US" sz="2400" dirty="0" smtClean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erriweather Bold Italics"/>
              </a:rPr>
              <a:t>специалистов</a:t>
            </a:r>
            <a:r>
              <a:rPr lang="en-US" sz="2400" dirty="0">
                <a:solidFill>
                  <a:srgbClr val="FFFFFF"/>
                </a:solidFill>
                <a:latin typeface="Merriweather Bold Italics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Merriweather Bold Italics"/>
              </a:rPr>
              <a:t>докторов</a:t>
            </a:r>
            <a:r>
              <a:rPr lang="en-US" sz="2400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erriweather Bold Italics"/>
              </a:rPr>
              <a:t>философии</a:t>
            </a:r>
            <a:r>
              <a:rPr lang="en-US" sz="2400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kk-KZ" sz="2400" dirty="0" smtClean="0">
                <a:solidFill>
                  <a:srgbClr val="FFFFFF"/>
                </a:solidFill>
                <a:latin typeface="Merriweather Bold Italics"/>
              </a:rPr>
              <a:t>(</a:t>
            </a:r>
            <a:r>
              <a:rPr lang="en-US" sz="2400" dirty="0" smtClean="0">
                <a:solidFill>
                  <a:srgbClr val="FFFFFF"/>
                </a:solidFill>
                <a:latin typeface="Merriweather Bold Italics"/>
              </a:rPr>
              <a:t>PhD</a:t>
            </a:r>
            <a:r>
              <a:rPr lang="kk-KZ" sz="2400" dirty="0" smtClean="0">
                <a:solidFill>
                  <a:srgbClr val="FFFFFF"/>
                </a:solidFill>
                <a:latin typeface="Merriweather Bold Italics"/>
              </a:rPr>
              <a:t>)</a:t>
            </a:r>
            <a:endParaRPr lang="en-US" sz="2400" dirty="0">
              <a:solidFill>
                <a:srgbClr val="FFFFFF"/>
              </a:solidFill>
              <a:latin typeface="Merriweather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679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Merriweather Bold Italics"/>
                <a:cs typeface="Times New Roman" pitchFamily="18" charset="0"/>
              </a:rPr>
              <a:t>2021 </a:t>
            </a:r>
            <a:r>
              <a:rPr lang="ru-RU" sz="2000" b="1" i="1" dirty="0" err="1" smtClean="0">
                <a:latin typeface="Merriweather Bold Italics"/>
                <a:cs typeface="Times New Roman" pitchFamily="18" charset="0"/>
              </a:rPr>
              <a:t>жылғы</a:t>
            </a:r>
            <a:r>
              <a:rPr lang="ru-RU" sz="2000" b="1" i="1" dirty="0" smtClean="0">
                <a:latin typeface="Merriweather Bold Italics"/>
                <a:cs typeface="Times New Roman" pitchFamily="18" charset="0"/>
              </a:rPr>
              <a:t> 8 </a:t>
            </a:r>
            <a:r>
              <a:rPr lang="ru-RU" sz="2000" b="1" i="1" dirty="0" err="1" smtClean="0">
                <a:latin typeface="Merriweather Bold Italics"/>
                <a:cs typeface="Times New Roman" pitchFamily="18" charset="0"/>
              </a:rPr>
              <a:t>қаңтардағы</a:t>
            </a:r>
            <a:r>
              <a:rPr lang="ru-RU" sz="2000" b="1" i="1" dirty="0" smtClean="0">
                <a:latin typeface="Merriweather Bold Italics"/>
                <a:cs typeface="Times New Roman" pitchFamily="18" charset="0"/>
              </a:rPr>
              <a:t> № </a:t>
            </a:r>
            <a:r>
              <a:rPr lang="ru-RU" sz="2000" b="1" i="1" dirty="0">
                <a:latin typeface="Merriweather Bold Italics"/>
                <a:cs typeface="Times New Roman" pitchFamily="18" charset="0"/>
              </a:rPr>
              <a:t>410-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VI </a:t>
            </a:r>
            <a:r>
              <a:rPr lang="kk-KZ" sz="2000" b="1" i="1" dirty="0" smtClean="0">
                <a:latin typeface="Merriweather Bold Italics"/>
                <a:cs typeface="Times New Roman" pitchFamily="18" charset="0"/>
              </a:rPr>
              <a:t> заңмен «Б</a:t>
            </a:r>
            <a:r>
              <a:rPr lang="ru-RU" sz="2000" b="1" i="1" dirty="0" err="1" smtClean="0">
                <a:latin typeface="Merriweather Bold Italics"/>
                <a:cs typeface="Times New Roman" pitchFamily="18" charset="0"/>
              </a:rPr>
              <a:t>ілім</a:t>
            </a:r>
            <a:r>
              <a:rPr lang="ru-RU" sz="2000" b="1" i="1" dirty="0" smtClean="0">
                <a:latin typeface="Merriweather Bold Italics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Merriweather Bold Italics"/>
                <a:cs typeface="Times New Roman" pitchFamily="18" charset="0"/>
              </a:rPr>
              <a:t>туралы</a:t>
            </a:r>
            <a:r>
              <a:rPr lang="ru-RU" sz="2000" b="1" i="1" dirty="0" smtClean="0">
                <a:latin typeface="Merriweather Bold Italics"/>
                <a:cs typeface="Times New Roman" pitchFamily="18" charset="0"/>
              </a:rPr>
              <a:t>» </a:t>
            </a:r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Қазақстан</a:t>
            </a:r>
            <a:r>
              <a:rPr lang="ru-RU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Республикасының</a:t>
            </a:r>
            <a:r>
              <a:rPr lang="ru-RU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Заңына</a:t>
            </a:r>
            <a:r>
              <a:rPr lang="ru-RU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өзгерістер</a:t>
            </a:r>
            <a:r>
              <a:rPr lang="ru-RU" sz="2000" b="1" i="1" dirty="0">
                <a:latin typeface="Merriweather Bold Italics"/>
                <a:cs typeface="Times New Roman" pitchFamily="18" charset="0"/>
              </a:rPr>
              <a:t> мен </a:t>
            </a:r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толықтырулар</a:t>
            </a:r>
            <a:r>
              <a:rPr lang="ru-RU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енгізілді</a:t>
            </a:r>
            <a:r>
              <a:rPr lang="ru-RU" sz="2000" b="1" i="1" dirty="0">
                <a:latin typeface="Merriweather Bold Italics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оларға</a:t>
            </a:r>
            <a:r>
              <a:rPr lang="ru-RU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сәйкес</a:t>
            </a:r>
            <a:r>
              <a:rPr lang="ru-RU" sz="2000" b="1" i="1" dirty="0" smtClean="0">
                <a:latin typeface="Merriweather Bold Italics"/>
                <a:cs typeface="Times New Roman" pitchFamily="18" charset="0"/>
              </a:rPr>
              <a:t>:</a:t>
            </a:r>
            <a:endParaRPr lang="ru-RU" sz="2000" b="1" i="1" dirty="0">
              <a:latin typeface="Merriweather Bold Italics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ҚР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азаматтары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жоғары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және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(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немесе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)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жоғары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оқу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орнынан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кейінгі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білім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беру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ұйымын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бітіргеннен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кейін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ru-RU" sz="3100" b="1" dirty="0">
              <a:solidFill>
                <a:srgbClr val="0070C0"/>
              </a:solidFill>
              <a:latin typeface="Merriweather Bold Italics"/>
              <a:cs typeface="Times New Roman" pitchFamily="18" charset="0"/>
            </a:endParaRPr>
          </a:p>
          <a:p>
            <a:pPr algn="just"/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1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)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ақылы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негіздегі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оқудан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мемлекеттік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білім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беру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тапсырысы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бойынша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оқуға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ауысқан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;</a:t>
            </a:r>
          </a:p>
          <a:p>
            <a:pPr algn="just"/>
            <a:r>
              <a:rPr lang="ru-RU" sz="3000" b="1" i="1" dirty="0">
                <a:latin typeface="Merriweather Bold Italics"/>
                <a:cs typeface="Times New Roman" pitchFamily="18" charset="0"/>
              </a:rPr>
              <a:t>(2012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жылдан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бастап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Merriweather Bold Italics"/>
                <a:cs typeface="Times New Roman" pitchFamily="18" charset="0"/>
              </a:rPr>
              <a:t>оқуға</a:t>
            </a:r>
            <a:r>
              <a:rPr lang="ru-RU" sz="3000" b="1" i="1" dirty="0" smtClean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түскен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және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қазіргі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уақытта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Merriweather Bold Italics"/>
                <a:cs typeface="Times New Roman" pitchFamily="18" charset="0"/>
              </a:rPr>
              <a:t>жұмысты</a:t>
            </a:r>
            <a:r>
              <a:rPr lang="ru-RU" sz="3000" b="1" i="1" dirty="0" smtClean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Merriweather Bold Italics"/>
                <a:cs typeface="Times New Roman" pitchFamily="18" charset="0"/>
              </a:rPr>
              <a:t>өтеп</a:t>
            </a:r>
            <a:r>
              <a:rPr lang="ru-RU" sz="3000" b="1" i="1" dirty="0" smtClean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Merriweather Bold Italics"/>
                <a:cs typeface="Times New Roman" pitchFamily="18" charset="0"/>
              </a:rPr>
              <a:t>жүргендерге</a:t>
            </a:r>
            <a:r>
              <a:rPr lang="ru-RU" sz="3000" b="1" i="1" dirty="0" smtClean="0">
                <a:latin typeface="Merriweather Bold Italics"/>
                <a:cs typeface="Times New Roman" pitchFamily="18" charset="0"/>
              </a:rPr>
              <a:t>, </a:t>
            </a:r>
            <a:r>
              <a:rPr lang="ru-RU" sz="3000" b="1" i="1" dirty="0" err="1" smtClean="0">
                <a:latin typeface="Merriweather Bold Italics"/>
                <a:cs typeface="Times New Roman" pitchFamily="18" charset="0"/>
              </a:rPr>
              <a:t>яғни</a:t>
            </a:r>
            <a:r>
              <a:rPr lang="ru-RU" sz="3000" b="1" i="1" dirty="0" smtClean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өзгерістер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қолданысқа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енгізілгенге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дейін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>
                <a:latin typeface="Merriweather Bold Italics"/>
                <a:cs typeface="Times New Roman" pitchFamily="18" charset="0"/>
              </a:rPr>
              <a:t>туындаған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Merriweather Bold Italics"/>
                <a:cs typeface="Times New Roman" pitchFamily="18" charset="0"/>
              </a:rPr>
              <a:t>қатынастарға</a:t>
            </a:r>
            <a:r>
              <a:rPr lang="ru-RU" sz="3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Merriweather Bold Italics"/>
                <a:cs typeface="Times New Roman" pitchFamily="18" charset="0"/>
              </a:rPr>
              <a:t>қолданылады</a:t>
            </a:r>
            <a:r>
              <a:rPr lang="ru-RU" sz="3000" b="1" i="1" dirty="0" smtClean="0">
                <a:latin typeface="Merriweather Bold Italics"/>
                <a:cs typeface="Times New Roman" pitchFamily="18" charset="0"/>
              </a:rPr>
              <a:t>)</a:t>
            </a:r>
            <a:endParaRPr lang="ru-RU" sz="3000" b="1" i="1" dirty="0">
              <a:latin typeface="Merriweather Bold Italics"/>
              <a:cs typeface="Times New Roman" pitchFamily="18" charset="0"/>
            </a:endParaRPr>
          </a:p>
          <a:p>
            <a:pPr algn="just"/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2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)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мемлекеттік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білім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беру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тапсырысы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бойынша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оқудан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ақылы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негіздегі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оқуға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ауысқан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;</a:t>
            </a:r>
          </a:p>
          <a:p>
            <a:pPr algn="just"/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3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)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ағымдағы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немесе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келесі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оқу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жылы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ішінде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кейіннен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қайта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қабылдану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шартымен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жоғары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және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(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немесе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)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жоғары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оқу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орнынан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кейінгі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білім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беру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ұйымынан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шығарылған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жағдайларда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осы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тармақта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көзделген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мерзім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шегінде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мемлекеттік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білім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беру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тапсырысы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бойынша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іс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жүзінде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оқу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уақытына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мөлшерлес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жұмыспен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өтейді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3100" b="1" dirty="0" smtClean="0">
              <a:solidFill>
                <a:srgbClr val="0070C0"/>
              </a:solidFill>
              <a:latin typeface="Merriweather Bold Italics"/>
              <a:cs typeface="Times New Roman" pitchFamily="18" charset="0"/>
            </a:endParaRPr>
          </a:p>
          <a:p>
            <a:pPr algn="just"/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Жұмыспен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өтеу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мерзімін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анықтау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формуласына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сәйкес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бюджет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қаражаты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есебінен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кеткен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шығыстарды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іс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жүзінде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жұмыспен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өтелген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кезеңге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мөлшерлес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өтеу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көзделген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.  </a:t>
            </a:r>
          </a:p>
          <a:p>
            <a:pPr lvl="0" algn="just"/>
            <a:endParaRPr lang="ru-RU" sz="3100" dirty="0">
              <a:latin typeface="Merriweather Bold"/>
            </a:endParaRPr>
          </a:p>
          <a:p>
            <a:endParaRPr lang="ru-RU" dirty="0">
              <a:latin typeface="Merriweather Bold"/>
            </a:endParaRPr>
          </a:p>
        </p:txBody>
      </p:sp>
    </p:spTree>
    <p:extLst>
      <p:ext uri="{BB962C8B-B14F-4D97-AF65-F5344CB8AC3E}">
        <p14:creationId xmlns:p14="http://schemas.microsoft.com/office/powerpoint/2010/main" val="22150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err="1">
                <a:latin typeface="Merriweather Bold Italics"/>
                <a:cs typeface="Times New Roman" pitchFamily="18" charset="0"/>
              </a:rPr>
              <a:t>О</a:t>
            </a:r>
            <a:r>
              <a:rPr lang="en-US" sz="2000" b="1" i="1" dirty="0" smtClean="0">
                <a:latin typeface="Merriweather Bold Italics"/>
                <a:cs typeface="Times New Roman" pitchFamily="18" charset="0"/>
              </a:rPr>
              <a:t>т 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08.01.2021 г. № 410-VI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внесены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изменения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 и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дополнения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 в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Закон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Республики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Казахстан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 «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Об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образовании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»,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согласно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Merriweather Bold Italics"/>
                <a:cs typeface="Times New Roman" pitchFamily="18" charset="0"/>
              </a:rPr>
              <a:t>которым</a:t>
            </a:r>
            <a:r>
              <a:rPr lang="en-US" sz="2000" b="1" i="1" dirty="0">
                <a:latin typeface="Merriweather Bold Italics"/>
                <a:cs typeface="Times New Roman" pitchFamily="18" charset="0"/>
              </a:rPr>
              <a:t>:</a:t>
            </a:r>
            <a:endParaRPr lang="ru-RU" sz="2000" b="1" i="1" dirty="0">
              <a:latin typeface="Merriweather Bold Italics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Граждане РК, отрабатывают соразмерно времени их фактического обучения по государственному образовательному заказу после окончания организации высшего и (или) послевузовского образования в пределах срока, предусмотренного настоящим пунктом, в 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случаях:</a:t>
            </a:r>
          </a:p>
          <a:p>
            <a:pPr marL="0" indent="0" algn="just">
              <a:buNone/>
            </a:pPr>
            <a:endParaRPr lang="ru-RU" sz="3100" b="1" dirty="0" smtClean="0">
              <a:solidFill>
                <a:srgbClr val="0070C0"/>
              </a:solidFill>
              <a:latin typeface="Merriweather Bold Italics"/>
              <a:cs typeface="Times New Roman" pitchFamily="18" charset="0"/>
            </a:endParaRPr>
          </a:p>
          <a:p>
            <a:pPr algn="just"/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1) перевода 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с обучения на платной основе на обучение по государственному образовательному заказу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; </a:t>
            </a:r>
            <a:r>
              <a:rPr lang="ru-RU" sz="3100" b="1" i="1" dirty="0" smtClean="0">
                <a:latin typeface="Merriweather Bold Italics"/>
                <a:cs typeface="Times New Roman" pitchFamily="18" charset="0"/>
              </a:rPr>
              <a:t>(распространяется на поступивших </a:t>
            </a:r>
            <a:r>
              <a:rPr lang="kk-KZ" sz="3100" b="1" i="1" dirty="0">
                <a:latin typeface="Merriweather Bold Italics"/>
                <a:cs typeface="Times New Roman" pitchFamily="18" charset="0"/>
              </a:rPr>
              <a:t>в период начиная с 2012 года и осуществляющих отработку в настоящее время, то есть на отношения, возникшие до введения в действие изменений</a:t>
            </a:r>
            <a:r>
              <a:rPr lang="kk-KZ" sz="1800" dirty="0">
                <a:latin typeface="Merriweather Bold Italics"/>
              </a:rPr>
              <a:t>.</a:t>
            </a:r>
            <a:r>
              <a:rPr lang="ru-RU" sz="3100" b="1" i="1" dirty="0" smtClean="0">
                <a:latin typeface="Merriweather Bold Italics"/>
                <a:cs typeface="Times New Roman" pitchFamily="18" charset="0"/>
              </a:rPr>
              <a:t>);</a:t>
            </a:r>
            <a:endParaRPr lang="ru-RU" sz="3100" b="1" i="1" dirty="0">
              <a:latin typeface="Merriweather Bold Italics"/>
              <a:cs typeface="Times New Roman" pitchFamily="18" charset="0"/>
            </a:endParaRPr>
          </a:p>
          <a:p>
            <a:pPr algn="just"/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2) перевода с обучения по государственному образовательному заказу на обучение на платной основе; </a:t>
            </a:r>
            <a:endParaRPr lang="ru-RU" sz="3100" b="1" dirty="0">
              <a:solidFill>
                <a:srgbClr val="0070C0"/>
              </a:solidFill>
              <a:latin typeface="Merriweather Bold Italics"/>
              <a:cs typeface="Times New Roman" pitchFamily="18" charset="0"/>
            </a:endParaRPr>
          </a:p>
          <a:p>
            <a:pPr algn="just"/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3) отчисления 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из организации высшего и (или) послевузовского образования 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 при 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условии последующего восстановления в течение текущего или следующего учебного года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sz="3100" b="1" dirty="0" smtClean="0">
              <a:solidFill>
                <a:srgbClr val="0070C0"/>
              </a:solidFill>
              <a:latin typeface="Merriweather Bold Italics"/>
              <a:cs typeface="Times New Roman" pitchFamily="18" charset="0"/>
            </a:endParaRPr>
          </a:p>
          <a:p>
            <a:pPr algn="just"/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П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редусмотрено 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возмещение расходов, понесенных за счет бюджетных средств, соразмерно фактически отработанному 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периоду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согласно 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ф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ормуле </a:t>
            </a:r>
            <a:r>
              <a:rPr lang="ru-RU" sz="3100" b="1" dirty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по определению срока </a:t>
            </a:r>
            <a:r>
              <a:rPr lang="ru-RU" sz="3100" b="1" dirty="0" smtClean="0">
                <a:solidFill>
                  <a:srgbClr val="0070C0"/>
                </a:solidFill>
                <a:latin typeface="Merriweather Bold Italics"/>
                <a:cs typeface="Times New Roman" pitchFamily="18" charset="0"/>
              </a:rPr>
              <a:t>отработки.</a:t>
            </a:r>
            <a:endParaRPr lang="ru-RU" sz="3100" b="1" dirty="0">
              <a:solidFill>
                <a:srgbClr val="0070C0"/>
              </a:solidFill>
              <a:latin typeface="Merriweather Bold Italics"/>
              <a:cs typeface="Times New Roman" pitchFamily="18" charset="0"/>
            </a:endParaRPr>
          </a:p>
          <a:p>
            <a:pPr lvl="0" algn="just"/>
            <a:endParaRPr lang="ru-RU" sz="3100" dirty="0">
              <a:latin typeface="Merriweather Bold"/>
            </a:endParaRPr>
          </a:p>
          <a:p>
            <a:endParaRPr lang="ru-RU" dirty="0">
              <a:latin typeface="Merriweather Bold"/>
            </a:endParaRPr>
          </a:p>
        </p:txBody>
      </p:sp>
    </p:spTree>
    <p:extLst>
      <p:ext uri="{BB962C8B-B14F-4D97-AF65-F5344CB8AC3E}">
        <p14:creationId xmlns:p14="http://schemas.microsoft.com/office/powerpoint/2010/main" val="25399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-1"/>
            <a:ext cx="9144000" cy="2196751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5" name="TextBox 5"/>
          <p:cNvSpPr txBox="1"/>
          <p:nvPr/>
        </p:nvSpPr>
        <p:spPr>
          <a:xfrm>
            <a:off x="4396295" y="2677959"/>
            <a:ext cx="41242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kk-KZ" sz="1065" b="1" dirty="0" err="1">
                <a:solidFill>
                  <a:srgbClr val="3572C2"/>
                </a:solidFill>
                <a:latin typeface="Merriweather Bold Italics"/>
              </a:rPr>
              <a:t>л</a:t>
            </a:r>
            <a:r>
              <a:rPr lang="en-US" sz="1065" b="1" dirty="0" err="1" smtClean="0">
                <a:solidFill>
                  <a:srgbClr val="3572C2"/>
                </a:solidFill>
                <a:latin typeface="Merriweather Bold Italics"/>
              </a:rPr>
              <a:t>ицам</a:t>
            </a:r>
            <a:r>
              <a:rPr lang="en-US" sz="1065" b="1" dirty="0" smtClean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в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случае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отсутствия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вакансий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в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населенном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пункте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по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месту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проживания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работы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или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прохождения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службы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супруга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(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супруги</a:t>
            </a:r>
            <a:r>
              <a:rPr lang="en-US" sz="1065" b="1" dirty="0" smtClean="0">
                <a:solidFill>
                  <a:srgbClr val="3572C2"/>
                </a:solidFill>
                <a:latin typeface="Merriweather Bold Italics"/>
              </a:rPr>
              <a:t>)</a:t>
            </a:r>
            <a:r>
              <a:rPr lang="kk-KZ" sz="1065" b="1" dirty="0" smtClean="0">
                <a:solidFill>
                  <a:srgbClr val="3572C2"/>
                </a:solidFill>
                <a:latin typeface="Merriweather Bold"/>
              </a:rPr>
              <a:t>;</a:t>
            </a:r>
            <a:endParaRPr lang="en-US" sz="1065" b="1" dirty="0">
              <a:solidFill>
                <a:srgbClr val="3572C2"/>
              </a:solidFill>
              <a:latin typeface="Merriweather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890894" y="164343"/>
            <a:ext cx="4836105" cy="1684244"/>
            <a:chOff x="9424143" y="-13165144"/>
            <a:chExt cx="12896279" cy="6200990"/>
          </a:xfrm>
        </p:grpSpPr>
        <p:sp>
          <p:nvSpPr>
            <p:cNvPr id="7" name="TextBox 7"/>
            <p:cNvSpPr txBox="1"/>
            <p:nvPr/>
          </p:nvSpPr>
          <p:spPr>
            <a:xfrm>
              <a:off x="13085732" y="-13165144"/>
              <a:ext cx="9234690" cy="6200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29"/>
                </a:lnSpc>
              </a:pPr>
              <a:r>
                <a:rPr lang="ru-RU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 Bold Italics"/>
                  <a:ea typeface="굴림" pitchFamily="34" charset="-127"/>
                </a:rPr>
                <a:t>п. 17-2) ст. 47 Закон «Об образовании» предусмотрено освобождение от отработки </a:t>
              </a:r>
              <a:r>
                <a:rPr lang="ru-RU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 Bold Italics"/>
                  <a:ea typeface="굴림" pitchFamily="34" charset="-127"/>
                </a:rPr>
                <a:t/>
              </a:r>
              <a:br>
                <a:rPr lang="ru-RU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 Bold Italics"/>
                  <a:ea typeface="굴림" pitchFamily="34" charset="-127"/>
                </a:rPr>
              </a:br>
              <a:r>
                <a:rPr lang="ru-RU" sz="1600" i="1" dirty="0">
                  <a:solidFill>
                    <a:srgbClr val="C00000"/>
                  </a:solidFill>
                  <a:latin typeface="Merriweather Bold Italics"/>
                  <a:ea typeface="굴림" pitchFamily="34" charset="-127"/>
                </a:rPr>
                <a:t>(</a:t>
              </a:r>
              <a:r>
                <a:rPr lang="ru-RU" sz="1600" b="1" i="1" dirty="0">
                  <a:solidFill>
                    <a:srgbClr val="C00000"/>
                  </a:solidFill>
                  <a:latin typeface="Merriweather Bold Italics"/>
                  <a:ea typeface="굴림" pitchFamily="34" charset="-127"/>
                </a:rPr>
                <a:t>предоставляются только</a:t>
              </a:r>
              <a:r>
                <a:rPr lang="ru-RU" sz="1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rriweather Bold Italics"/>
                  <a:ea typeface="굴림" pitchFamily="34" charset="-127"/>
                </a:rPr>
                <a:t> </a:t>
              </a:r>
              <a:r>
                <a:rPr lang="ru-RU" sz="1600" b="1" i="1" dirty="0">
                  <a:solidFill>
                    <a:srgbClr val="C00000"/>
                  </a:solidFill>
                  <a:latin typeface="Merriweather Bold Italics"/>
                  <a:ea typeface="굴림" pitchFamily="34" charset="-127"/>
                </a:rPr>
                <a:t>Комиссиями по распределению в год окончания)</a:t>
              </a:r>
              <a:endParaRPr lang="en-US" sz="1600" dirty="0">
                <a:solidFill>
                  <a:srgbClr val="0C45A6"/>
                </a:solidFill>
                <a:latin typeface="Merriweather Bold Italics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424143" y="-12787513"/>
              <a:ext cx="3661589" cy="443829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505448" y="3087266"/>
            <a:ext cx="423268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7"/>
              </a:lnSpc>
            </a:pPr>
            <a:endParaRPr sz="900"/>
          </a:p>
        </p:txBody>
      </p:sp>
      <p:sp>
        <p:nvSpPr>
          <p:cNvPr id="12" name="TextBox 12"/>
          <p:cNvSpPr txBox="1"/>
          <p:nvPr/>
        </p:nvSpPr>
        <p:spPr>
          <a:xfrm>
            <a:off x="4406271" y="3336218"/>
            <a:ext cx="4124203" cy="18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лицам с инвалидностью первой и второй групп;</a:t>
            </a:r>
            <a:endParaRPr lang="en-US" sz="1065" b="1" dirty="0">
              <a:solidFill>
                <a:srgbClr val="3572C2"/>
              </a:solidFill>
              <a:latin typeface="Merriweather 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96296" y="3562755"/>
            <a:ext cx="41242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kk-KZ" sz="1065" b="1" dirty="0" err="1">
                <a:solidFill>
                  <a:srgbClr val="3572C2"/>
                </a:solidFill>
                <a:latin typeface="Merriweather Bold Italics"/>
              </a:rPr>
              <a:t>л</a:t>
            </a:r>
            <a:r>
              <a:rPr lang="en-US" sz="1065" b="1" dirty="0" err="1" smtClean="0">
                <a:solidFill>
                  <a:srgbClr val="3572C2"/>
                </a:solidFill>
                <a:latin typeface="Merriweather Bold Italics"/>
              </a:rPr>
              <a:t>ицам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поступившим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для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дальнейшего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обучения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в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резидентуру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на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основе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государственного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образовательного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заказа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магистратуру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en-US" sz="1065" b="1" dirty="0" err="1" smtClean="0">
                <a:solidFill>
                  <a:srgbClr val="3572C2"/>
                </a:solidFill>
                <a:latin typeface="Merriweather Bold Italics"/>
              </a:rPr>
              <a:t>докторантуру</a:t>
            </a:r>
            <a:r>
              <a:rPr lang="kk-KZ" sz="1065" b="1" dirty="0">
                <a:solidFill>
                  <a:srgbClr val="3572C2"/>
                </a:solidFill>
                <a:latin typeface="Merriweather Bold Italics"/>
              </a:rPr>
              <a:t>;</a:t>
            </a:r>
            <a:endParaRPr lang="en-US" sz="1065" b="1" dirty="0">
              <a:solidFill>
                <a:srgbClr val="3572C2"/>
              </a:solidFill>
              <a:latin typeface="Merriweather Bold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96297" y="4178308"/>
            <a:ext cx="41242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kk-KZ" sz="1065" b="1" dirty="0" err="1">
                <a:solidFill>
                  <a:srgbClr val="3572C2"/>
                </a:solidFill>
                <a:latin typeface="Merriweather Bold Italics"/>
              </a:rPr>
              <a:t>б</a:t>
            </a:r>
            <a:r>
              <a:rPr lang="en-US" sz="1065" b="1" dirty="0" err="1" smtClean="0">
                <a:solidFill>
                  <a:srgbClr val="3572C2"/>
                </a:solidFill>
                <a:latin typeface="Merriweather Bold Italics"/>
              </a:rPr>
              <a:t>еременным</a:t>
            </a:r>
            <a:r>
              <a:rPr lang="en-US" sz="1065" b="1" dirty="0" smtClean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женщинам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лицам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имеющим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, а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также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самостоятельно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воспитывающим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ребенка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(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детей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) в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возрасте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до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трех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65" b="1" dirty="0" err="1">
                <a:solidFill>
                  <a:srgbClr val="3572C2"/>
                </a:solidFill>
                <a:latin typeface="Merriweather Bold Italics"/>
              </a:rPr>
              <a:t>лет</a:t>
            </a:r>
            <a:r>
              <a:rPr lang="en-US" sz="1065" b="1" dirty="0">
                <a:solidFill>
                  <a:srgbClr val="3572C2"/>
                </a:solidFill>
                <a:latin typeface="Merriweather Bold Italics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14065" y="5430765"/>
            <a:ext cx="4124203" cy="1210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При поступлении или призыве на срочную воинскую службу гражданам Республики Казахстан, указанным в пункте 17 статьи 47 Закона, 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предоставляется отсрочка на время прохождения службы без зачета времени 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прохождения службы в срок отработки.(ПП РК от 30.03.2012 г. № </a:t>
            </a:r>
            <a:r>
              <a:rPr lang="ru-RU" sz="1065" b="1" dirty="0" smtClean="0">
                <a:solidFill>
                  <a:srgbClr val="0070C0"/>
                </a:solidFill>
                <a:latin typeface="Merriweather Bold Italics"/>
              </a:rPr>
              <a:t>390)</a:t>
            </a:r>
            <a:endParaRPr lang="en-US" sz="1065" b="1" dirty="0">
              <a:solidFill>
                <a:srgbClr val="0070C0"/>
              </a:solidFill>
              <a:latin typeface="Merriweather Bold Italics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91121" y="163464"/>
            <a:ext cx="3463009" cy="1951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«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Білім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туралы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» 47-баптың 17-2)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тармағында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жұмысты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өтеу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міндетінен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босату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қарастырылған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> 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  <a:t/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 Bold Italics"/>
                <a:ea typeface="굴림" pitchFamily="34" charset="-127"/>
              </a:rPr>
            </a:br>
            <a:r>
              <a:rPr lang="ru-RU" sz="1600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(</a:t>
            </a:r>
            <a:r>
              <a:rPr lang="ru-RU" sz="1600" b="1" i="1" dirty="0" err="1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оқу</a:t>
            </a:r>
            <a:r>
              <a:rPr lang="ru-RU" sz="1600" b="1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бітірген</a:t>
            </a:r>
            <a:r>
              <a:rPr lang="ru-RU" sz="1600" b="1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жылы</a:t>
            </a:r>
            <a:r>
              <a:rPr lang="ru-RU" sz="1600" b="1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Бөлу</a:t>
            </a:r>
            <a:r>
              <a:rPr lang="ru-RU" sz="1600" b="1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комиссиясының</a:t>
            </a:r>
            <a:r>
              <a:rPr lang="ru-RU" sz="1600" b="1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шешімімен</a:t>
            </a:r>
            <a:r>
              <a:rPr lang="ru-RU" sz="1600" b="1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ғана</a:t>
            </a:r>
            <a:r>
              <a:rPr lang="ru-RU" sz="1600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ұсынылады</a:t>
            </a:r>
            <a:r>
              <a:rPr lang="ru-RU" sz="1600" i="1" dirty="0">
                <a:solidFill>
                  <a:srgbClr val="C00000"/>
                </a:solidFill>
                <a:latin typeface="Merriweather Bold Italics"/>
                <a:ea typeface="굴림" pitchFamily="34" charset="-127"/>
              </a:rPr>
              <a:t>)</a:t>
            </a:r>
            <a:endParaRPr lang="en-US" sz="1600" dirty="0">
              <a:solidFill>
                <a:srgbClr val="0C45A6"/>
              </a:solidFill>
              <a:latin typeface="Merriweather Bold Italics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72983" y="2677959"/>
            <a:ext cx="41242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жұбайы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(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зайыбы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)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тұратын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жұмыс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істейтін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немесе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қызмет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өткеретін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елді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мекенде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бос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жұмыс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орындары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болмаған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жағдайда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; </a:t>
            </a:r>
          </a:p>
        </p:txBody>
      </p:sp>
      <p:sp>
        <p:nvSpPr>
          <p:cNvPr id="40" name="TextBox 12"/>
          <p:cNvSpPr txBox="1"/>
          <p:nvPr/>
        </p:nvSpPr>
        <p:spPr>
          <a:xfrm>
            <a:off x="182959" y="3336218"/>
            <a:ext cx="4124203" cy="18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бірінші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және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екінші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топтағы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мүгедектігі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бар </a:t>
            </a:r>
            <a:r>
              <a:rPr lang="ru-RU" sz="1065" b="1" dirty="0" err="1" smtClean="0">
                <a:solidFill>
                  <a:srgbClr val="3572C2"/>
                </a:solidFill>
                <a:latin typeface="Merriweather Bold Italics"/>
              </a:rPr>
              <a:t>адамдарға</a:t>
            </a:r>
            <a:r>
              <a:rPr lang="ru-RU" sz="1065" b="1" dirty="0" smtClean="0">
                <a:solidFill>
                  <a:srgbClr val="3572C2"/>
                </a:solidFill>
                <a:latin typeface="Merriweather Bold Italics"/>
              </a:rPr>
              <a:t>;</a:t>
            </a:r>
            <a:endParaRPr lang="en-US" sz="1065" b="1" dirty="0">
              <a:solidFill>
                <a:srgbClr val="3572C2"/>
              </a:solidFill>
              <a:latin typeface="Merriweather Bold Italics"/>
            </a:endParaRPr>
          </a:p>
        </p:txBody>
      </p:sp>
      <p:sp>
        <p:nvSpPr>
          <p:cNvPr id="41" name="TextBox 15"/>
          <p:cNvSpPr txBox="1"/>
          <p:nvPr/>
        </p:nvSpPr>
        <p:spPr>
          <a:xfrm>
            <a:off x="172984" y="3562755"/>
            <a:ext cx="41242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магистратураға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докторантураға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одан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әрі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оқуға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түскен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мемлекеттік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білім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беру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тапсырысы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негізінде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резидентураға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 smtClean="0">
                <a:solidFill>
                  <a:srgbClr val="3572C2"/>
                </a:solidFill>
                <a:latin typeface="Merriweather Bold Italics"/>
              </a:rPr>
              <a:t>адамдарға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 smtClean="0">
                <a:solidFill>
                  <a:srgbClr val="3572C2"/>
                </a:solidFill>
                <a:latin typeface="Merriweather Bold Italics"/>
              </a:rPr>
              <a:t>түскен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;</a:t>
            </a:r>
            <a:endParaRPr lang="en-US" sz="1065" b="1" dirty="0">
              <a:solidFill>
                <a:srgbClr val="3572C2"/>
              </a:solidFill>
              <a:latin typeface="Merriweather Bold Italics"/>
            </a:endParaRPr>
          </a:p>
        </p:txBody>
      </p:sp>
      <p:sp>
        <p:nvSpPr>
          <p:cNvPr id="42" name="TextBox 18"/>
          <p:cNvSpPr txBox="1"/>
          <p:nvPr/>
        </p:nvSpPr>
        <p:spPr>
          <a:xfrm>
            <a:off x="182958" y="4178307"/>
            <a:ext cx="41242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жүкті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әйелдерге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,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үш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жасқа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дейінгі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баласы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(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балалары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) бар,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сондай-ақ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оларды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өздері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тәрбиелеп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отырған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адамдарға</a:t>
            </a:r>
            <a:r>
              <a:rPr lang="ru-RU" sz="1065" b="1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3572C2"/>
                </a:solidFill>
                <a:latin typeface="Merriweather Bold Italics"/>
              </a:rPr>
              <a:t>беріледі</a:t>
            </a:r>
            <a:r>
              <a:rPr lang="ru-RU" sz="1065" b="1" dirty="0" smtClean="0">
                <a:solidFill>
                  <a:srgbClr val="3572C2"/>
                </a:solidFill>
                <a:latin typeface="Merriweather Bold Italics"/>
              </a:rPr>
              <a:t>.</a:t>
            </a:r>
            <a:endParaRPr lang="en-US" sz="1065" b="1" dirty="0">
              <a:solidFill>
                <a:srgbClr val="3572C2"/>
              </a:solidFill>
              <a:latin typeface="Merriweather Bold Italics"/>
            </a:endParaRPr>
          </a:p>
        </p:txBody>
      </p:sp>
      <p:sp>
        <p:nvSpPr>
          <p:cNvPr id="43" name="TextBox 21"/>
          <p:cNvSpPr txBox="1"/>
          <p:nvPr/>
        </p:nvSpPr>
        <p:spPr>
          <a:xfrm>
            <a:off x="200911" y="5430765"/>
            <a:ext cx="412420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ts val="1598"/>
              </a:lnSpc>
              <a:buFont typeface="Arial" panose="020B0604020202020204" pitchFamily="34" charset="0"/>
              <a:buChar char="•"/>
            </a:pP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Мерзімді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әскери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қызметке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түскен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немесе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шақырылған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кезде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Заңның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47-бабының 17-тармағында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көрсетілген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Қазақстан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Республикасының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азаматтарына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қызмет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өткеру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уақыты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жұмыспен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өтеу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мерзіміне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есепке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жатқызылмай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,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қызмет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өткеру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уақытына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кейінге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>
                <a:solidFill>
                  <a:srgbClr val="FF0000"/>
                </a:solidFill>
                <a:latin typeface="Merriweather Bold Italics"/>
              </a:rPr>
              <a:t>қалдыру</a:t>
            </a:r>
            <a:r>
              <a:rPr lang="ru-RU" sz="1065" b="1" dirty="0">
                <a:solidFill>
                  <a:srgbClr val="FF0000"/>
                </a:solidFill>
                <a:latin typeface="Merriweather Bold Italics"/>
              </a:rPr>
              <a:t> </a:t>
            </a:r>
            <a:r>
              <a:rPr lang="ru-RU" sz="1065" b="1" dirty="0" err="1" smtClean="0">
                <a:solidFill>
                  <a:srgbClr val="FF0000"/>
                </a:solidFill>
                <a:latin typeface="Merriweather Bold Italics"/>
              </a:rPr>
              <a:t>беріледі</a:t>
            </a:r>
            <a:r>
              <a:rPr lang="ru-RU" sz="1065" b="1" dirty="0" smtClean="0">
                <a:solidFill>
                  <a:srgbClr val="0070C0"/>
                </a:solidFill>
                <a:latin typeface="Merriweather Bold Italics"/>
              </a:rPr>
              <a:t>. 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(2012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жылғы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30 </a:t>
            </a:r>
            <a:r>
              <a:rPr lang="ru-RU" sz="1065" b="1" dirty="0" err="1">
                <a:solidFill>
                  <a:srgbClr val="0070C0"/>
                </a:solidFill>
                <a:latin typeface="Merriweather Bold Italics"/>
              </a:rPr>
              <a:t>наурыздағы</a:t>
            </a:r>
            <a:r>
              <a:rPr lang="ru-RU" sz="1065" b="1" dirty="0">
                <a:solidFill>
                  <a:srgbClr val="0070C0"/>
                </a:solidFill>
                <a:latin typeface="Merriweather Bold Italics"/>
              </a:rPr>
              <a:t> № 390 ҚР ҮҚ 19-т.). </a:t>
            </a:r>
          </a:p>
        </p:txBody>
      </p:sp>
    </p:spTree>
    <p:extLst>
      <p:ext uri="{BB962C8B-B14F-4D97-AF65-F5344CB8AC3E}">
        <p14:creationId xmlns:p14="http://schemas.microsoft.com/office/powerpoint/2010/main" val="3626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-900608" y="-115802"/>
            <a:ext cx="10225136" cy="7344815"/>
            <a:chOff x="-9448" y="243786"/>
            <a:chExt cx="4180975" cy="983573"/>
          </a:xfrm>
          <a:solidFill>
            <a:schemeClr val="bg1"/>
          </a:solidFill>
        </p:grpSpPr>
        <p:sp>
          <p:nvSpPr>
            <p:cNvPr id="6" name="Freeform 9"/>
            <p:cNvSpPr/>
            <p:nvPr/>
          </p:nvSpPr>
          <p:spPr>
            <a:xfrm>
              <a:off x="-9448" y="243786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TextBox 2"/>
          <p:cNvSpPr txBox="1"/>
          <p:nvPr/>
        </p:nvSpPr>
        <p:spPr>
          <a:xfrm>
            <a:off x="871652" y="2325500"/>
            <a:ext cx="751080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fontAlgn="base">
              <a:lnSpc>
                <a:spcPts val="1600"/>
              </a:lnSpc>
            </a:pPr>
            <a:r>
              <a:rPr lang="ru-RU" sz="1600" dirty="0" err="1" smtClean="0">
                <a:solidFill>
                  <a:srgbClr val="0070C0"/>
                </a:solidFill>
                <a:latin typeface="Merriweather Bold" panose="020B0604020202020204"/>
              </a:rPr>
              <a:t>Заңның</a:t>
            </a:r>
            <a:r>
              <a:rPr lang="ru-RU" sz="1600" dirty="0" smtClean="0">
                <a:solidFill>
                  <a:srgbClr val="0070C0"/>
                </a:solidFill>
                <a:latin typeface="Merriweather Bold" panose="020B0604020202020204"/>
              </a:rPr>
              <a:t> 47-баптың 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17-2-тармағында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көзделген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жағдайларды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қоспағанда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, осы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баптың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17-тармағында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көзделген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жұмысты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өтеу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жөніндегі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міндетті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орындамағаны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үшін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жас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маман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өзінің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оқуына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байланысты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бюджет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қаражаты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есебінен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шыққан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шығыстарды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өтеуге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міндетті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.</a:t>
            </a:r>
          </a:p>
          <a:p>
            <a:pPr algn="just" fontAlgn="base"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Бюджет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қаражаты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есебінен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шеккен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шығыстарды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өтеу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іс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жүзінде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жұмыспен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өтелген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кезеңге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мөлшерлес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жүзеге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Merriweather Bold" panose="020B0604020202020204"/>
              </a:rPr>
              <a:t>асырылады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71800" y="620688"/>
            <a:ext cx="405765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9"/>
              </a:lnSpc>
            </a:pPr>
            <a:r>
              <a:rPr lang="en-US" sz="2074" b="1" dirty="0">
                <a:solidFill>
                  <a:srgbClr val="0070C0"/>
                </a:solidFill>
                <a:latin typeface="Merriweather Bold"/>
              </a:rPr>
              <a:t>"</a:t>
            </a:r>
            <a:r>
              <a:rPr lang="en-US" sz="2074" b="1" u="sng" dirty="0">
                <a:solidFill>
                  <a:srgbClr val="0070C0"/>
                </a:solidFill>
                <a:latin typeface="Merriweather Bold"/>
              </a:rPr>
              <a:t>ҚАРЖЫ ОРТАЛЫҒЫ" АҚ</a:t>
            </a:r>
          </a:p>
          <a:p>
            <a:pPr>
              <a:lnSpc>
                <a:spcPts val="2489"/>
              </a:lnSpc>
            </a:pPr>
            <a:r>
              <a:rPr lang="en-US" sz="2074" b="1" dirty="0">
                <a:solidFill>
                  <a:srgbClr val="0070C0"/>
                </a:solidFill>
                <a:latin typeface="Merriweather Bold"/>
              </a:rPr>
              <a:t>АО "ФИНАНСОВЫЙ ЦЕНТР"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467" y="284350"/>
            <a:ext cx="1429088" cy="1200434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871652" y="4221088"/>
            <a:ext cx="758878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base"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За неисполнение обязанности по отработке, предусмотренной </a:t>
            </a:r>
            <a:r>
              <a:rPr lang="ru-RU" sz="1600" dirty="0" smtClean="0">
                <a:solidFill>
                  <a:srgbClr val="0070C0"/>
                </a:solidFill>
                <a:latin typeface="Merriweather Bold" panose="020B0604020202020204"/>
              </a:rPr>
              <a:t>пунктом 17  статьи 47 Закона, 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молодой специалист обязан возместить расходы, понесенные за счет бюджетных средств в связи с его обучением, за исключением случаев, предусмотренных </a:t>
            </a:r>
            <a:r>
              <a:rPr lang="ru-RU" sz="1600" dirty="0" smtClean="0">
                <a:solidFill>
                  <a:srgbClr val="0070C0"/>
                </a:solidFill>
                <a:latin typeface="Merriweather Bold" panose="020B0604020202020204"/>
              </a:rPr>
              <a:t>пунктом 17-2</a:t>
            </a: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 настоящей статьи, в бюджет.</a:t>
            </a:r>
          </a:p>
          <a:p>
            <a:pPr algn="just" fontAlgn="base"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  <a:latin typeface="Merriweather Bold" panose="020B0604020202020204"/>
              </a:rPr>
              <a:t>Возмещение расходов, понесенных за счет бюджетных средств, осуществляется соразмерно фактически отработанному периоду.</a:t>
            </a:r>
          </a:p>
        </p:txBody>
      </p:sp>
    </p:spTree>
    <p:extLst>
      <p:ext uri="{BB962C8B-B14F-4D97-AF65-F5344CB8AC3E}">
        <p14:creationId xmlns:p14="http://schemas.microsoft.com/office/powerpoint/2010/main" val="90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15616" y="4137719"/>
            <a:ext cx="2582592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8470" lvl="1" indent="-109235" algn="ctr">
              <a:lnSpc>
                <a:spcPts val="1518"/>
              </a:lnSpc>
              <a:buFont typeface="Arial"/>
              <a:buChar char="•"/>
            </a:pPr>
            <a:r>
              <a:rPr lang="ru-RU" sz="1012" b="1" dirty="0">
                <a:solidFill>
                  <a:srgbClr val="3572C2"/>
                </a:solidFill>
                <a:latin typeface="Merriweather Bold Italics"/>
              </a:rPr>
              <a:t>Б</a:t>
            </a:r>
            <a:r>
              <a:rPr lang="en-US" sz="1012" b="1" dirty="0" err="1">
                <a:solidFill>
                  <a:srgbClr val="3572C2"/>
                </a:solidFill>
                <a:latin typeface="Merriweather Bold Italics"/>
              </a:rPr>
              <a:t>акалавриат</a:t>
            </a:r>
            <a:r>
              <a:rPr lang="kk-KZ" sz="1012" b="1" dirty="0">
                <a:solidFill>
                  <a:srgbClr val="3572C2"/>
                </a:solidFill>
                <a:latin typeface="Merriweather Bold Italics"/>
              </a:rPr>
              <a:t> бойынша сұрақтар</a:t>
            </a:r>
            <a:r>
              <a:rPr lang="kk-KZ" sz="1012" b="1" dirty="0" smtClean="0">
                <a:solidFill>
                  <a:srgbClr val="3572C2"/>
                </a:solidFill>
                <a:latin typeface="Merriweather Bold Italics"/>
              </a:rPr>
              <a:t>:</a:t>
            </a:r>
          </a:p>
          <a:p>
            <a:pPr marL="218470" lvl="1" indent="-109235" algn="ctr">
              <a:lnSpc>
                <a:spcPts val="1518"/>
              </a:lnSpc>
              <a:buFont typeface="Arial"/>
              <a:buChar char="•"/>
            </a:pPr>
            <a:endParaRPr lang="kk-KZ" sz="1012" b="1" dirty="0">
              <a:solidFill>
                <a:srgbClr val="3572C2"/>
              </a:solidFill>
              <a:latin typeface="Merriweather Bold Italics"/>
            </a:endParaRPr>
          </a:p>
          <a:p>
            <a:pPr>
              <a:lnSpc>
                <a:spcPts val="1518"/>
              </a:lnSpc>
            </a:pPr>
            <a:r>
              <a:rPr lang="en-US" sz="1000" dirty="0" err="1">
                <a:solidFill>
                  <a:srgbClr val="3572C2"/>
                </a:solidFill>
                <a:latin typeface="Merriweather Bold Italics"/>
              </a:rPr>
              <a:t>Искакова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00" dirty="0" err="1">
                <a:solidFill>
                  <a:srgbClr val="3572C2"/>
                </a:solidFill>
                <a:latin typeface="Merriweather Bold Italics"/>
              </a:rPr>
              <a:t>Анель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 +7 717 269 5032</a:t>
            </a:r>
            <a:endParaRPr lang="kk-KZ" sz="1000" dirty="0" smtClean="0">
              <a:solidFill>
                <a:srgbClr val="3572C2"/>
              </a:solidFill>
              <a:latin typeface="Merriweather Bold Italics"/>
            </a:endParaRPr>
          </a:p>
          <a:p>
            <a:pPr>
              <a:lnSpc>
                <a:spcPts val="1518"/>
              </a:lnSpc>
            </a:pPr>
            <a:r>
              <a:rPr lang="en-US" sz="1000" dirty="0" err="1" smtClean="0">
                <a:solidFill>
                  <a:srgbClr val="3572C2"/>
                </a:solidFill>
                <a:latin typeface="Merriweather Bold Italics"/>
              </a:rPr>
              <a:t>Темирбаев</a:t>
            </a:r>
            <a:r>
              <a:rPr lang="en-US" sz="1000" dirty="0" smtClean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00" dirty="0" err="1">
                <a:solidFill>
                  <a:srgbClr val="3572C2"/>
                </a:solidFill>
                <a:latin typeface="Merriweather Bold Italics"/>
              </a:rPr>
              <a:t>Арман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 +7 717 269 5034</a:t>
            </a:r>
          </a:p>
          <a:p>
            <a:pPr>
              <a:lnSpc>
                <a:spcPts val="1518"/>
              </a:lnSpc>
            </a:pPr>
            <a:r>
              <a:rPr lang="en-US" sz="1000" dirty="0" err="1">
                <a:solidFill>
                  <a:srgbClr val="3572C2"/>
                </a:solidFill>
                <a:latin typeface="Merriweather Bold Italics"/>
              </a:rPr>
              <a:t>Байтасова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00" dirty="0" err="1">
                <a:solidFill>
                  <a:srgbClr val="3572C2"/>
                </a:solidFill>
                <a:latin typeface="Merriweather Bold Italics"/>
              </a:rPr>
              <a:t>Айшолпан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  +7 717 269 5034</a:t>
            </a:r>
          </a:p>
          <a:p>
            <a:pPr>
              <a:lnSpc>
                <a:spcPts val="1424"/>
              </a:lnSpc>
            </a:pPr>
            <a:r>
              <a:rPr lang="kk-KZ" sz="1000" dirty="0">
                <a:solidFill>
                  <a:srgbClr val="3572C2"/>
                </a:solidFill>
                <a:latin typeface="Merriweather Bold Italics"/>
              </a:rPr>
              <a:t>Джанабергенова Құндыз 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+7 717 269 5034</a:t>
            </a:r>
          </a:p>
          <a:p>
            <a:pPr>
              <a:lnSpc>
                <a:spcPts val="1424"/>
              </a:lnSpc>
            </a:pPr>
            <a:r>
              <a:rPr lang="kk-KZ" sz="1000" dirty="0">
                <a:solidFill>
                  <a:srgbClr val="3572C2"/>
                </a:solidFill>
                <a:latin typeface="Merriweather Bold Italics"/>
              </a:rPr>
              <a:t>Сарсенбаева Гульнара 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+7 717 269 5034</a:t>
            </a:r>
          </a:p>
          <a:p>
            <a:pPr>
              <a:lnSpc>
                <a:spcPts val="1518"/>
              </a:lnSpc>
            </a:pPr>
            <a:r>
              <a:rPr lang="en-US" sz="1000" dirty="0" err="1" smtClean="0">
                <a:solidFill>
                  <a:srgbClr val="3572C2"/>
                </a:solidFill>
                <a:latin typeface="Merriweather Bold Italics"/>
              </a:rPr>
              <a:t>Себепбаева</a:t>
            </a:r>
            <a:r>
              <a:rPr lang="en-US" sz="1000" dirty="0" smtClean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00" dirty="0" err="1">
                <a:solidFill>
                  <a:srgbClr val="3572C2"/>
                </a:solidFill>
                <a:latin typeface="Merriweather Bold Italics"/>
              </a:rPr>
              <a:t>Ляззат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 +7 717 269 5047</a:t>
            </a:r>
          </a:p>
          <a:p>
            <a:pPr>
              <a:lnSpc>
                <a:spcPts val="1424"/>
              </a:lnSpc>
            </a:pPr>
            <a:r>
              <a:rPr lang="en-US" sz="1000" dirty="0" err="1" smtClean="0">
                <a:solidFill>
                  <a:srgbClr val="3572C2"/>
                </a:solidFill>
                <a:latin typeface="Merriweather Bold Italics"/>
              </a:rPr>
              <a:t>Бокенова</a:t>
            </a:r>
            <a:r>
              <a:rPr lang="en-US" sz="1000" dirty="0" smtClean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en-US" sz="1000" dirty="0" err="1">
                <a:solidFill>
                  <a:srgbClr val="3572C2"/>
                </a:solidFill>
                <a:latin typeface="Merriweather Bold Italics"/>
              </a:rPr>
              <a:t>Асель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 +7 717 269 5056 </a:t>
            </a:r>
          </a:p>
          <a:p>
            <a:pPr>
              <a:lnSpc>
                <a:spcPts val="1424"/>
              </a:lnSpc>
            </a:pP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Байсеркешова Мария +7 717 269 5056 </a:t>
            </a:r>
            <a:endParaRPr lang="ru-RU" sz="1000" dirty="0" smtClean="0">
              <a:solidFill>
                <a:srgbClr val="3572C2"/>
              </a:solidFill>
              <a:latin typeface="Merriweather Bold Italics"/>
            </a:endParaRPr>
          </a:p>
          <a:p>
            <a:pPr>
              <a:lnSpc>
                <a:spcPts val="1424"/>
              </a:lnSpc>
            </a:pPr>
            <a:r>
              <a:rPr lang="kk-KZ" sz="1000" dirty="0" smtClean="0">
                <a:solidFill>
                  <a:srgbClr val="3572C2"/>
                </a:solidFill>
                <a:latin typeface="Merriweather Bold Italics"/>
              </a:rPr>
              <a:t>Мұрат Құралай </a:t>
            </a:r>
            <a:r>
              <a:rPr lang="en-US" sz="1000" dirty="0" smtClean="0">
                <a:solidFill>
                  <a:srgbClr val="3572C2"/>
                </a:solidFill>
                <a:latin typeface="Merriweather Bold Italics"/>
              </a:rPr>
              <a:t>+</a:t>
            </a:r>
            <a:r>
              <a:rPr lang="en-US" sz="1000" dirty="0">
                <a:solidFill>
                  <a:srgbClr val="3572C2"/>
                </a:solidFill>
                <a:latin typeface="Merriweather Bold Italics"/>
              </a:rPr>
              <a:t>7 717 269 </a:t>
            </a:r>
            <a:r>
              <a:rPr lang="en-US" sz="1000" dirty="0" smtClean="0">
                <a:solidFill>
                  <a:srgbClr val="3572C2"/>
                </a:solidFill>
                <a:latin typeface="Merriweather Bold Italics"/>
              </a:rPr>
              <a:t>50</a:t>
            </a:r>
            <a:r>
              <a:rPr lang="kk-KZ" sz="1000" dirty="0" smtClean="0">
                <a:solidFill>
                  <a:srgbClr val="3572C2"/>
                </a:solidFill>
                <a:latin typeface="Merriweather Bold Italics"/>
              </a:rPr>
              <a:t>5</a:t>
            </a:r>
            <a:r>
              <a:rPr lang="en-US" sz="1000" dirty="0" smtClean="0">
                <a:solidFill>
                  <a:srgbClr val="3572C2"/>
                </a:solidFill>
                <a:latin typeface="Merriweather Bold Italics"/>
              </a:rPr>
              <a:t>7</a:t>
            </a:r>
            <a:endParaRPr lang="kk-KZ" sz="1000" dirty="0" smtClean="0">
              <a:solidFill>
                <a:srgbClr val="3572C2"/>
              </a:solidFill>
              <a:latin typeface="Merriweather Bold Italics"/>
            </a:endParaRPr>
          </a:p>
          <a:p>
            <a:pPr>
              <a:lnSpc>
                <a:spcPts val="1424"/>
              </a:lnSpc>
            </a:pPr>
            <a:endParaRPr lang="en-US" sz="1000" dirty="0">
              <a:solidFill>
                <a:srgbClr val="3572C2"/>
              </a:solidFill>
              <a:latin typeface="Open Sans Extra Bold"/>
            </a:endParaRPr>
          </a:p>
          <a:p>
            <a:pPr>
              <a:lnSpc>
                <a:spcPts val="1424"/>
              </a:lnSpc>
            </a:pPr>
            <a:endParaRPr lang="en-US" sz="949" dirty="0">
              <a:solidFill>
                <a:srgbClr val="3572C2"/>
              </a:solidFill>
              <a:latin typeface="Open Sans Extra Bold"/>
            </a:endParaRPr>
          </a:p>
          <a:p>
            <a:pPr>
              <a:lnSpc>
                <a:spcPts val="1518"/>
              </a:lnSpc>
            </a:pPr>
            <a:r>
              <a:rPr lang="en-US" sz="1012" dirty="0" smtClean="0">
                <a:solidFill>
                  <a:srgbClr val="3572C2"/>
                </a:solidFill>
                <a:latin typeface="Open Sans Extra Bold"/>
              </a:rPr>
              <a:t> </a:t>
            </a:r>
            <a:endParaRPr lang="en-US" sz="1012" dirty="0">
              <a:solidFill>
                <a:srgbClr val="3572C2"/>
              </a:solidFill>
              <a:latin typeface="Open Sans Ext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48064" y="4137719"/>
            <a:ext cx="2422358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4916" lvl="1" indent="-102458" algn="ctr">
              <a:lnSpc>
                <a:spcPts val="1424"/>
              </a:lnSpc>
              <a:buFont typeface="Arial"/>
              <a:buChar char="•"/>
            </a:pPr>
            <a:r>
              <a:rPr lang="kk-KZ" sz="949" b="1" dirty="0" err="1">
                <a:solidFill>
                  <a:srgbClr val="0565CA"/>
                </a:solidFill>
                <a:latin typeface="Merriweather Bold Italics"/>
              </a:rPr>
              <a:t>М</a:t>
            </a:r>
            <a:r>
              <a:rPr lang="en-US" sz="949" b="1" dirty="0" err="1">
                <a:solidFill>
                  <a:srgbClr val="0565CA"/>
                </a:solidFill>
                <a:latin typeface="Merriweather Bold Italics"/>
              </a:rPr>
              <a:t>агистратур</a:t>
            </a:r>
            <a:r>
              <a:rPr lang="kk-KZ" sz="949" b="1" dirty="0">
                <a:solidFill>
                  <a:srgbClr val="0565CA"/>
                </a:solidFill>
                <a:latin typeface="Merriweather Bold Italics"/>
              </a:rPr>
              <a:t>а</a:t>
            </a:r>
            <a:r>
              <a:rPr lang="en-US" sz="949" b="1" dirty="0">
                <a:solidFill>
                  <a:srgbClr val="0565CA"/>
                </a:solidFill>
                <a:latin typeface="Merriweather Bold Italics"/>
              </a:rPr>
              <a:t> </a:t>
            </a:r>
            <a:r>
              <a:rPr lang="kk-KZ" sz="949" b="1" dirty="0">
                <a:solidFill>
                  <a:srgbClr val="0565CA"/>
                </a:solidFill>
                <a:latin typeface="Merriweather Bold Italics"/>
              </a:rPr>
              <a:t>және</a:t>
            </a:r>
            <a:r>
              <a:rPr lang="en-US" sz="949" b="1" dirty="0">
                <a:solidFill>
                  <a:srgbClr val="0565CA"/>
                </a:solidFill>
                <a:latin typeface="Merriweather Bold Italics"/>
              </a:rPr>
              <a:t> </a:t>
            </a:r>
            <a:r>
              <a:rPr lang="ru-RU" sz="949" b="1" dirty="0" smtClean="0">
                <a:solidFill>
                  <a:srgbClr val="0565CA"/>
                </a:solidFill>
                <a:latin typeface="Merriweather Bold Italics"/>
              </a:rPr>
              <a:t>Д</a:t>
            </a:r>
            <a:r>
              <a:rPr lang="en-US" sz="949" b="1" dirty="0" err="1">
                <a:solidFill>
                  <a:srgbClr val="0565CA"/>
                </a:solidFill>
                <a:latin typeface="Merriweather Bold Italics"/>
              </a:rPr>
              <a:t>окторантур</a:t>
            </a:r>
            <a:r>
              <a:rPr lang="kk-KZ" sz="949" b="1" dirty="0" smtClean="0">
                <a:solidFill>
                  <a:srgbClr val="0565CA"/>
                </a:solidFill>
                <a:latin typeface="Merriweather Bold Italics"/>
              </a:rPr>
              <a:t>а (</a:t>
            </a:r>
            <a:r>
              <a:rPr lang="en-US" sz="949" b="1" dirty="0" smtClean="0">
                <a:solidFill>
                  <a:srgbClr val="0565CA"/>
                </a:solidFill>
                <a:latin typeface="Merriweather Bold Italics"/>
              </a:rPr>
              <a:t>PhD</a:t>
            </a:r>
            <a:r>
              <a:rPr lang="kk-KZ" sz="949" b="1" dirty="0" smtClean="0">
                <a:solidFill>
                  <a:srgbClr val="0565CA"/>
                </a:solidFill>
                <a:latin typeface="Merriweather Bold Italics"/>
              </a:rPr>
              <a:t>):</a:t>
            </a:r>
            <a:endParaRPr lang="kk-KZ" sz="949" b="1" dirty="0">
              <a:solidFill>
                <a:srgbClr val="0565CA"/>
              </a:solidFill>
              <a:latin typeface="Merriweather Bold Italics"/>
            </a:endParaRPr>
          </a:p>
          <a:p>
            <a:pPr marL="102458" lvl="1" algn="ctr">
              <a:lnSpc>
                <a:spcPts val="1424"/>
              </a:lnSpc>
            </a:pPr>
            <a:endParaRPr lang="en-US" sz="949" b="1" dirty="0">
              <a:solidFill>
                <a:srgbClr val="0565CA"/>
              </a:solidFill>
              <a:latin typeface="Merriweather Bold Italics"/>
            </a:endParaRPr>
          </a:p>
          <a:p>
            <a:pPr>
              <a:lnSpc>
                <a:spcPts val="1424"/>
              </a:lnSpc>
            </a:pPr>
            <a:r>
              <a:rPr lang="kk-KZ" sz="949" dirty="0">
                <a:solidFill>
                  <a:srgbClr val="0565CA"/>
                </a:solidFill>
                <a:latin typeface="Merriweather Bold Italics"/>
              </a:rPr>
              <a:t>Наурзова Эльмира +7 717 269 5032</a:t>
            </a:r>
          </a:p>
          <a:p>
            <a:pPr>
              <a:lnSpc>
                <a:spcPts val="1424"/>
              </a:lnSpc>
            </a:pPr>
            <a:r>
              <a:rPr lang="ru-RU" sz="949" dirty="0" err="1">
                <a:solidFill>
                  <a:srgbClr val="0565CA"/>
                </a:solidFill>
                <a:latin typeface="Merriweather Bold Italics"/>
              </a:rPr>
              <a:t>Тулькубаева</a:t>
            </a:r>
            <a:r>
              <a:rPr lang="ru-RU" sz="949" dirty="0">
                <a:solidFill>
                  <a:srgbClr val="0565CA"/>
                </a:solidFill>
                <a:latin typeface="Merriweather Bold Italics"/>
              </a:rPr>
              <a:t> </a:t>
            </a:r>
            <a:r>
              <a:rPr lang="ru-RU" sz="949" dirty="0" err="1">
                <a:solidFill>
                  <a:srgbClr val="0565CA"/>
                </a:solidFill>
                <a:latin typeface="Merriweather Bold Italics"/>
              </a:rPr>
              <a:t>Еркежан</a:t>
            </a:r>
            <a:r>
              <a:rPr lang="ru-RU" sz="949" dirty="0">
                <a:solidFill>
                  <a:srgbClr val="0565CA"/>
                </a:solidFill>
                <a:latin typeface="Merriweather Bold Italics"/>
              </a:rPr>
              <a:t> </a:t>
            </a:r>
            <a:r>
              <a:rPr lang="kk-KZ" sz="949" dirty="0">
                <a:solidFill>
                  <a:srgbClr val="0565CA"/>
                </a:solidFill>
                <a:latin typeface="Merriweather Bold Italics"/>
              </a:rPr>
              <a:t>+7 717 269 5034</a:t>
            </a:r>
          </a:p>
          <a:p>
            <a:pPr>
              <a:lnSpc>
                <a:spcPts val="1424"/>
              </a:lnSpc>
            </a:pPr>
            <a:r>
              <a:rPr lang="en-US" sz="949" dirty="0" err="1" smtClean="0">
                <a:solidFill>
                  <a:srgbClr val="0565CA"/>
                </a:solidFill>
                <a:latin typeface="Merriweather Bold Italics"/>
              </a:rPr>
              <a:t>Ибраева</a:t>
            </a:r>
            <a:r>
              <a:rPr lang="en-US" sz="949" dirty="0" smtClean="0">
                <a:solidFill>
                  <a:srgbClr val="0565CA"/>
                </a:solidFill>
                <a:latin typeface="Merriweather Bold Italics"/>
              </a:rPr>
              <a:t> </a:t>
            </a:r>
            <a:r>
              <a:rPr lang="en-US" sz="949" dirty="0" err="1">
                <a:solidFill>
                  <a:srgbClr val="0565CA"/>
                </a:solidFill>
                <a:latin typeface="Merriweather Bold Italics"/>
              </a:rPr>
              <a:t>Жанар</a:t>
            </a:r>
            <a:r>
              <a:rPr lang="en-US" sz="949" dirty="0">
                <a:solidFill>
                  <a:srgbClr val="0565CA"/>
                </a:solidFill>
                <a:latin typeface="Merriweather Bold Italics"/>
              </a:rPr>
              <a:t> +7 717 269 5047 </a:t>
            </a:r>
          </a:p>
          <a:p>
            <a:pPr>
              <a:lnSpc>
                <a:spcPts val="1424"/>
              </a:lnSpc>
            </a:pPr>
            <a:r>
              <a:rPr lang="ru-RU" sz="949" dirty="0" err="1" smtClean="0">
                <a:solidFill>
                  <a:srgbClr val="0565CA"/>
                </a:solidFill>
                <a:latin typeface="Merriweather Bold Italics"/>
              </a:rPr>
              <a:t>Байжанова</a:t>
            </a:r>
            <a:r>
              <a:rPr lang="ru-RU" sz="949" dirty="0" smtClean="0">
                <a:solidFill>
                  <a:srgbClr val="0565CA"/>
                </a:solidFill>
                <a:latin typeface="Merriweather Bold Italics"/>
              </a:rPr>
              <a:t> </a:t>
            </a:r>
            <a:r>
              <a:rPr lang="ru-RU" sz="949" dirty="0" err="1">
                <a:solidFill>
                  <a:srgbClr val="0565CA"/>
                </a:solidFill>
                <a:latin typeface="Merriweather Bold Italics"/>
              </a:rPr>
              <a:t>Гульмира</a:t>
            </a:r>
            <a:r>
              <a:rPr lang="ru-RU" sz="949" dirty="0">
                <a:solidFill>
                  <a:srgbClr val="0565CA"/>
                </a:solidFill>
                <a:latin typeface="Merriweather Bold Italics"/>
              </a:rPr>
              <a:t> </a:t>
            </a:r>
            <a:r>
              <a:rPr lang="en-US" sz="949" dirty="0">
                <a:solidFill>
                  <a:srgbClr val="0565CA"/>
                </a:solidFill>
                <a:latin typeface="Merriweather Bold Italics"/>
              </a:rPr>
              <a:t>+7 717 269 </a:t>
            </a:r>
            <a:r>
              <a:rPr lang="en-US" sz="949" dirty="0" smtClean="0">
                <a:solidFill>
                  <a:srgbClr val="0565CA"/>
                </a:solidFill>
                <a:latin typeface="Merriweather Bold Italics"/>
              </a:rPr>
              <a:t>5047</a:t>
            </a:r>
            <a:endParaRPr lang="kk-KZ" sz="949" dirty="0" smtClean="0">
              <a:solidFill>
                <a:srgbClr val="0565CA"/>
              </a:solidFill>
              <a:latin typeface="Merriweather Bold Italics"/>
            </a:endParaRPr>
          </a:p>
          <a:p>
            <a:pPr>
              <a:lnSpc>
                <a:spcPts val="1424"/>
              </a:lnSpc>
            </a:pPr>
            <a:r>
              <a:rPr lang="en-US" sz="949" dirty="0" err="1">
                <a:solidFill>
                  <a:srgbClr val="0565CA"/>
                </a:solidFill>
                <a:latin typeface="Merriweather Bold Italics"/>
              </a:rPr>
              <a:t>Нурбекова</a:t>
            </a:r>
            <a:r>
              <a:rPr lang="en-US" sz="949" dirty="0">
                <a:solidFill>
                  <a:srgbClr val="0565CA"/>
                </a:solidFill>
                <a:latin typeface="Merriweather Bold Italics"/>
              </a:rPr>
              <a:t> </a:t>
            </a:r>
            <a:r>
              <a:rPr lang="en-US" sz="949" dirty="0" err="1">
                <a:solidFill>
                  <a:srgbClr val="0565CA"/>
                </a:solidFill>
                <a:latin typeface="Merriweather Bold Italics"/>
              </a:rPr>
              <a:t>Айгуль</a:t>
            </a:r>
            <a:r>
              <a:rPr lang="en-US" sz="949" dirty="0">
                <a:solidFill>
                  <a:srgbClr val="0565CA"/>
                </a:solidFill>
                <a:latin typeface="Merriweather Bold Italics"/>
              </a:rPr>
              <a:t> +7 717 269 50</a:t>
            </a:r>
            <a:r>
              <a:rPr lang="kk-KZ" sz="949" dirty="0">
                <a:solidFill>
                  <a:srgbClr val="0565CA"/>
                </a:solidFill>
                <a:latin typeface="Merriweather Bold Italics"/>
              </a:rPr>
              <a:t>57</a:t>
            </a:r>
            <a:r>
              <a:rPr lang="en-US" sz="949" dirty="0">
                <a:solidFill>
                  <a:srgbClr val="0565CA"/>
                </a:solidFill>
                <a:latin typeface="Merriweather Bold Italics"/>
              </a:rPr>
              <a:t> </a:t>
            </a:r>
          </a:p>
          <a:p>
            <a:pPr>
              <a:lnSpc>
                <a:spcPts val="1424"/>
              </a:lnSpc>
            </a:pPr>
            <a:endParaRPr lang="en-US" sz="949" dirty="0">
              <a:solidFill>
                <a:srgbClr val="0565CA"/>
              </a:solidFill>
              <a:latin typeface="Merriweather Bold Itali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0" y="857250"/>
            <a:ext cx="9144000" cy="2766712"/>
          </a:xfrm>
          <a:prstGeom prst="rect">
            <a:avLst/>
          </a:prstGeom>
          <a:solidFill>
            <a:srgbClr val="3572C2"/>
          </a:solidFill>
        </p:spPr>
      </p:sp>
      <p:sp>
        <p:nvSpPr>
          <p:cNvPr id="12" name="TextBox 12"/>
          <p:cNvSpPr txBox="1"/>
          <p:nvPr/>
        </p:nvSpPr>
        <p:spPr>
          <a:xfrm>
            <a:off x="2180157" y="2216794"/>
            <a:ext cx="490659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4"/>
              </a:lnSpc>
              <a:spcBef>
                <a:spcPct val="0"/>
              </a:spcBef>
            </a:pPr>
            <a:r>
              <a:rPr lang="kk-KZ" sz="1188" b="1" dirty="0">
                <a:solidFill>
                  <a:srgbClr val="FFFF00"/>
                </a:solidFill>
                <a:latin typeface="Merriweather Bold Italics"/>
              </a:rPr>
              <a:t>Байланысу </a:t>
            </a:r>
            <a:r>
              <a:rPr lang="kk-KZ" sz="1188" b="1" dirty="0" smtClean="0">
                <a:solidFill>
                  <a:srgbClr val="FFFF00"/>
                </a:solidFill>
                <a:latin typeface="Merriweather Bold Italics"/>
              </a:rPr>
              <a:t>тетіктері:</a:t>
            </a:r>
            <a:endParaRPr lang="kk-KZ" sz="1188" b="1" dirty="0">
              <a:solidFill>
                <a:srgbClr val="FFFF00"/>
              </a:solidFill>
              <a:latin typeface="Merriweather Bold Italics"/>
            </a:endParaRPr>
          </a:p>
          <a:p>
            <a:pPr algn="ctr">
              <a:lnSpc>
                <a:spcPts val="1664"/>
              </a:lnSpc>
              <a:spcBef>
                <a:spcPct val="0"/>
              </a:spcBef>
            </a:pP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• </a:t>
            </a:r>
            <a:r>
              <a:rPr lang="kk-KZ" sz="1188" b="1" dirty="0">
                <a:solidFill>
                  <a:srgbClr val="FFFF00"/>
                </a:solidFill>
                <a:latin typeface="Merriweather Bold Italics"/>
              </a:rPr>
              <a:t>Мекен-жай</a:t>
            </a:r>
          </a:p>
          <a:p>
            <a:pPr algn="ctr">
              <a:lnSpc>
                <a:spcPts val="1664"/>
              </a:lnSpc>
              <a:spcBef>
                <a:spcPct val="0"/>
              </a:spcBef>
            </a:pP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010000, </a:t>
            </a:r>
            <a:r>
              <a:rPr lang="en-US" sz="1188" b="1" dirty="0" err="1">
                <a:solidFill>
                  <a:srgbClr val="FFFF00"/>
                </a:solidFill>
                <a:latin typeface="Merriweather Bold Italics"/>
              </a:rPr>
              <a:t>Астана</a:t>
            </a:r>
            <a:r>
              <a:rPr lang="kk-KZ" sz="1188" b="1" dirty="0">
                <a:solidFill>
                  <a:srgbClr val="FFFF00"/>
                </a:solidFill>
                <a:latin typeface="Merriweather Bold Italics"/>
              </a:rPr>
              <a:t> қаласы</a:t>
            </a: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, </a:t>
            </a:r>
            <a:r>
              <a:rPr lang="en-US" sz="1188" b="1" dirty="0" err="1">
                <a:solidFill>
                  <a:srgbClr val="FFFF00"/>
                </a:solidFill>
                <a:latin typeface="Merriweather Bold Italics"/>
              </a:rPr>
              <a:t>Мәңгілік</a:t>
            </a: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 </a:t>
            </a:r>
            <a:r>
              <a:rPr lang="en-US" sz="1188" b="1" dirty="0" err="1">
                <a:solidFill>
                  <a:srgbClr val="FFFF00"/>
                </a:solidFill>
                <a:latin typeface="Merriweather Bold Italics"/>
              </a:rPr>
              <a:t>ел</a:t>
            </a: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, 18, 3 </a:t>
            </a:r>
            <a:r>
              <a:rPr lang="kk-KZ" sz="1188" b="1" dirty="0">
                <a:solidFill>
                  <a:srgbClr val="FFFF00"/>
                </a:solidFill>
                <a:latin typeface="Merriweather Bold Italics"/>
              </a:rPr>
              <a:t>қабат</a:t>
            </a: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, 302 </a:t>
            </a:r>
            <a:r>
              <a:rPr lang="en-US" sz="1188" b="1" dirty="0" err="1">
                <a:solidFill>
                  <a:srgbClr val="FFFF00"/>
                </a:solidFill>
                <a:latin typeface="Merriweather Bold Italics"/>
              </a:rPr>
              <a:t>каб</a:t>
            </a: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.</a:t>
            </a:r>
          </a:p>
          <a:p>
            <a:pPr algn="ctr">
              <a:lnSpc>
                <a:spcPts val="1664"/>
              </a:lnSpc>
              <a:spcBef>
                <a:spcPct val="0"/>
              </a:spcBef>
            </a:pP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• Email</a:t>
            </a:r>
          </a:p>
          <a:p>
            <a:pPr algn="ctr">
              <a:lnSpc>
                <a:spcPts val="1664"/>
              </a:lnSpc>
              <a:spcBef>
                <a:spcPct val="0"/>
              </a:spcBef>
            </a:pP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fincenter@fincenter.kz, </a:t>
            </a:r>
            <a:r>
              <a:rPr lang="en-US" sz="1188" b="1" dirty="0" smtClean="0">
                <a:solidFill>
                  <a:srgbClr val="FFFF00"/>
                </a:solidFill>
                <a:latin typeface="Merriweather Bold Italics"/>
                <a:hlinkClick r:id="rId2"/>
              </a:rPr>
              <a:t>fincenter2020@gmail.com</a:t>
            </a:r>
            <a:endParaRPr lang="kk-KZ" sz="1188" b="1" dirty="0" smtClean="0">
              <a:solidFill>
                <a:srgbClr val="FFFF00"/>
              </a:solidFill>
              <a:latin typeface="Merriweather Bold Italics"/>
            </a:endParaRPr>
          </a:p>
          <a:p>
            <a:pPr algn="ctr">
              <a:lnSpc>
                <a:spcPts val="1664"/>
              </a:lnSpc>
              <a:spcBef>
                <a:spcPct val="0"/>
              </a:spcBef>
            </a:pPr>
            <a:r>
              <a:rPr lang="kk-KZ" sz="1188" b="1" dirty="0" smtClean="0">
                <a:solidFill>
                  <a:srgbClr val="FFFF00"/>
                </a:solidFill>
                <a:latin typeface="Merriweather Bold Italics"/>
              </a:rPr>
              <a:t>Телеграм каналы: </a:t>
            </a:r>
            <a:r>
              <a:rPr lang="en-US" sz="1188" b="1" dirty="0">
                <a:solidFill>
                  <a:srgbClr val="FFFF00"/>
                </a:solidFill>
                <a:latin typeface="Merriweather Bold Italics"/>
              </a:rPr>
              <a:t>https://t.me/otrabotkagrant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6268" y="1415347"/>
            <a:ext cx="5914374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3"/>
              </a:lnSpc>
              <a:spcBef>
                <a:spcPct val="0"/>
              </a:spcBef>
            </a:pPr>
            <a:r>
              <a:rPr lang="kk-KZ" sz="3524" dirty="0">
                <a:solidFill>
                  <a:srgbClr val="FEFEFE"/>
                </a:solidFill>
                <a:latin typeface="Merriweather Bold Italics"/>
              </a:rPr>
              <a:t>Назарларыңызға рақмет</a:t>
            </a:r>
            <a:r>
              <a:rPr lang="en-US" sz="3524" dirty="0">
                <a:solidFill>
                  <a:srgbClr val="FEFEFE"/>
                </a:solidFill>
                <a:latin typeface="Merriweather Bold Italics"/>
              </a:rPr>
              <a:t>!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7118" y="1032818"/>
            <a:ext cx="1350680" cy="1134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t="35300" r="20449" b="38450"/>
          <a:stretch/>
        </p:blipFill>
        <p:spPr>
          <a:xfrm>
            <a:off x="7500293" y="1319290"/>
            <a:ext cx="1613591" cy="15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35874" y="3472041"/>
            <a:ext cx="4074857" cy="342288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2516" y="2564904"/>
            <a:ext cx="4040188" cy="2481138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kk-KZ" dirty="0">
                <a:solidFill>
                  <a:srgbClr val="0070C0"/>
                </a:solidFill>
                <a:latin typeface="Merriweather Bold Italics"/>
              </a:rPr>
              <a:t>Ауыл</a:t>
            </a:r>
            <a:r>
              <a:rPr lang="en-US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erriweather Bold Italics"/>
              </a:rPr>
              <a:t>квота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сы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kk-KZ" dirty="0">
                <a:solidFill>
                  <a:srgbClr val="0070C0"/>
                </a:solidFill>
                <a:latin typeface="Merriweather Bold Italics"/>
              </a:rPr>
              <a:t>Мемлекеттік білім беру тапсырысы</a:t>
            </a:r>
            <a:r>
              <a:rPr lang="en-US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Merriweather Bold"/>
              </a:rPr>
              <a:t>(</a:t>
            </a:r>
            <a:r>
              <a:rPr lang="kk-KZ" i="1" dirty="0" smtClean="0">
                <a:solidFill>
                  <a:srgbClr val="0070C0"/>
                </a:solidFill>
                <a:latin typeface="Merriweather Bold Italics"/>
              </a:rPr>
              <a:t>бакалавриат,</a:t>
            </a:r>
            <a:r>
              <a:rPr lang="en-US" i="1" dirty="0" err="1" smtClean="0">
                <a:solidFill>
                  <a:srgbClr val="0070C0"/>
                </a:solidFill>
                <a:latin typeface="Merriweather Bold Italics"/>
              </a:rPr>
              <a:t>магистратура</a:t>
            </a:r>
            <a:r>
              <a:rPr lang="en-US" i="1" dirty="0">
                <a:solidFill>
                  <a:srgbClr val="0070C0"/>
                </a:solidFill>
                <a:latin typeface="Merriweather Bold Italics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Merriweather Bold Italics"/>
              </a:rPr>
              <a:t>резидентура</a:t>
            </a:r>
            <a:r>
              <a:rPr lang="en-US" i="1" dirty="0" smtClean="0">
                <a:solidFill>
                  <a:srgbClr val="0070C0"/>
                </a:solidFill>
                <a:latin typeface="Merriweather Bold Italics"/>
              </a:rPr>
              <a:t>)</a:t>
            </a:r>
            <a:endParaRPr lang="kk-KZ" i="1" dirty="0" smtClean="0">
              <a:solidFill>
                <a:srgbClr val="0070C0"/>
              </a:solidFill>
              <a:latin typeface="Merriweather Bold Italic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«</a:t>
            </a:r>
            <a:r>
              <a:rPr lang="en-US" dirty="0" err="1" smtClean="0">
                <a:solidFill>
                  <a:srgbClr val="0070C0"/>
                </a:solidFill>
                <a:latin typeface="Merriweather Bold Italics"/>
              </a:rPr>
              <a:t>Серпін</a:t>
            </a:r>
            <a:r>
              <a:rPr lang="kk-KZ" dirty="0" smtClean="0">
                <a:solidFill>
                  <a:srgbClr val="0070C0"/>
                </a:solidFill>
                <a:latin typeface="Merriweather Bold"/>
              </a:rPr>
              <a:t>»</a:t>
            </a:r>
            <a:endParaRPr lang="en-US" dirty="0">
              <a:solidFill>
                <a:srgbClr val="0070C0"/>
              </a:solidFill>
              <a:latin typeface="Merriweather Bold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kk-KZ" dirty="0">
                <a:solidFill>
                  <a:srgbClr val="0070C0"/>
                </a:solidFill>
                <a:latin typeface="Merriweather Bold Italics"/>
              </a:rPr>
              <a:t>Мемлекеттік 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білім беру тапсырыс</a:t>
            </a:r>
            <a:r>
              <a:rPr lang="en-US" dirty="0" smtClean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kk-KZ" dirty="0">
                <a:solidFill>
                  <a:srgbClr val="0070C0"/>
                </a:solidFill>
                <a:latin typeface="Merriweather Bold Italics"/>
              </a:rPr>
              <a:t>(</a:t>
            </a:r>
            <a:r>
              <a:rPr lang="ru-RU" dirty="0" err="1">
                <a:solidFill>
                  <a:srgbClr val="0070C0"/>
                </a:solidFill>
                <a:latin typeface="Merriweather Bold Italics"/>
              </a:rPr>
              <a:t>басқа</a:t>
            </a:r>
            <a:r>
              <a:rPr lang="ru-RU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Merriweather Bold Italics"/>
              </a:rPr>
              <a:t>мамандықтар</a:t>
            </a:r>
            <a:r>
              <a:rPr lang="ru-RU" dirty="0" smtClean="0">
                <a:solidFill>
                  <a:srgbClr val="0070C0"/>
                </a:solidFill>
                <a:latin typeface="Merriweather Bold Italics"/>
              </a:rPr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kk-KZ" dirty="0">
                <a:solidFill>
                  <a:srgbClr val="0070C0"/>
                </a:solidFill>
                <a:latin typeface="Merriweather Bold Italics"/>
              </a:rPr>
              <a:t>Ф</a:t>
            </a:r>
            <a:r>
              <a:rPr lang="ru-RU" dirty="0" err="1" smtClean="0">
                <a:solidFill>
                  <a:srgbClr val="0070C0"/>
                </a:solidFill>
                <a:latin typeface="Merriweather Bold Italics"/>
              </a:rPr>
              <a:t>илософия</a:t>
            </a:r>
            <a:r>
              <a:rPr lang="ru-RU" dirty="0" smtClean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Merriweather Bold Italics"/>
              </a:rPr>
              <a:t>докторлары</a:t>
            </a:r>
            <a:r>
              <a:rPr lang="ru-RU" dirty="0">
                <a:solidFill>
                  <a:srgbClr val="0070C0"/>
                </a:solidFill>
                <a:latin typeface="Merriweather Bold Italics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Merriweather Bold Italics"/>
              </a:rPr>
              <a:t>PhD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)</a:t>
            </a:r>
            <a:endParaRPr lang="en-US" dirty="0">
              <a:solidFill>
                <a:srgbClr val="0070C0"/>
              </a:solidFill>
              <a:latin typeface="Merriweather Bold Italics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70C0"/>
              </a:solidFill>
              <a:latin typeface="Merriweather Bold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i="1" dirty="0" smtClean="0">
              <a:solidFill>
                <a:srgbClr val="0070C0"/>
              </a:solidFill>
              <a:latin typeface="Merriweather Bold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  <a:latin typeface="Merriweather Bold"/>
            </a:endParaRPr>
          </a:p>
          <a:p>
            <a:endParaRPr lang="ru-RU" sz="2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9323" y="1763419"/>
            <a:ext cx="4041775" cy="3417243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kk-KZ" dirty="0" smtClean="0">
              <a:solidFill>
                <a:srgbClr val="0070C0"/>
              </a:solidFill>
              <a:latin typeface="Merriweather Bold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kk-KZ" dirty="0">
              <a:solidFill>
                <a:srgbClr val="0070C0"/>
              </a:solidFill>
              <a:latin typeface="Merriweather Bold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kk-KZ" dirty="0" smtClean="0">
              <a:solidFill>
                <a:srgbClr val="0070C0"/>
              </a:solidFill>
              <a:latin typeface="Merriweather Bold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  <a:latin typeface="Merriweather Bold Italics"/>
              </a:rPr>
              <a:t>Сельская</a:t>
            </a:r>
            <a:r>
              <a:rPr lang="en-US" dirty="0" smtClean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erriweather Bold Italics"/>
              </a:rPr>
              <a:t>квота</a:t>
            </a:r>
            <a:endParaRPr lang="en-US" dirty="0">
              <a:solidFill>
                <a:srgbClr val="0070C0"/>
              </a:solidFill>
              <a:latin typeface="Merriweather Bold Italic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  <a:latin typeface="Merriweather Bold"/>
              </a:rPr>
              <a:t>Гос</a:t>
            </a:r>
            <a:r>
              <a:rPr lang="kk-KZ" dirty="0" smtClean="0">
                <a:solidFill>
                  <a:srgbClr val="0070C0"/>
                </a:solidFill>
                <a:latin typeface="Merriweather Bold"/>
              </a:rPr>
              <a:t>ударственный образовательный</a:t>
            </a:r>
            <a:r>
              <a:rPr lang="en-US" dirty="0" smtClean="0">
                <a:solidFill>
                  <a:srgbClr val="0070C0"/>
                </a:solidFill>
                <a:latin typeface="Merriweather Bold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erriweather Bold"/>
              </a:rPr>
              <a:t>заказ</a:t>
            </a:r>
            <a:r>
              <a:rPr lang="en-US" dirty="0">
                <a:solidFill>
                  <a:srgbClr val="0070C0"/>
                </a:solidFill>
                <a:latin typeface="Merriweather Bold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Merriweather Bold"/>
              </a:rPr>
              <a:t>(</a:t>
            </a:r>
            <a:r>
              <a:rPr lang="kk-KZ" dirty="0" smtClean="0">
                <a:solidFill>
                  <a:srgbClr val="0070C0"/>
                </a:solidFill>
                <a:latin typeface="Merriweather Bold"/>
              </a:rPr>
              <a:t>бакалавриат, </a:t>
            </a:r>
            <a:r>
              <a:rPr lang="en-US" dirty="0" err="1" smtClean="0">
                <a:solidFill>
                  <a:srgbClr val="0070C0"/>
                </a:solidFill>
                <a:latin typeface="Merriweather Bold"/>
              </a:rPr>
              <a:t>магистратура</a:t>
            </a:r>
            <a:r>
              <a:rPr lang="en-US" dirty="0">
                <a:solidFill>
                  <a:srgbClr val="0070C0"/>
                </a:solidFill>
                <a:latin typeface="Merriweather Bold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Merriweather Bold"/>
              </a:rPr>
              <a:t>резидентура</a:t>
            </a:r>
            <a:r>
              <a:rPr lang="en-US" dirty="0">
                <a:solidFill>
                  <a:srgbClr val="0070C0"/>
                </a:solidFill>
                <a:latin typeface="Merriweather Bold"/>
              </a:rPr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«</a:t>
            </a:r>
            <a:r>
              <a:rPr lang="en-US" dirty="0" err="1" smtClean="0">
                <a:solidFill>
                  <a:srgbClr val="0070C0"/>
                </a:solidFill>
                <a:latin typeface="Merriweather Bold Italics"/>
              </a:rPr>
              <a:t>Серпін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»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  <a:latin typeface="Merriweather Bold Italics"/>
              </a:rPr>
              <a:t>Гос</a:t>
            </a:r>
            <a:r>
              <a:rPr lang="kk-KZ" dirty="0">
                <a:solidFill>
                  <a:srgbClr val="0070C0"/>
                </a:solidFill>
                <a:latin typeface="Merriweather Bold Italics"/>
              </a:rPr>
              <a:t>ударственный образовательный</a:t>
            </a:r>
            <a:r>
              <a:rPr lang="en-US" dirty="0" smtClean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erriweather Bold Italics"/>
              </a:rPr>
              <a:t>заказ</a:t>
            </a:r>
            <a:r>
              <a:rPr lang="en-US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Merriweather Bold Italics"/>
              </a:rPr>
              <a:t>другие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 специальности)</a:t>
            </a:r>
            <a:endParaRPr lang="en-US" dirty="0">
              <a:solidFill>
                <a:srgbClr val="0070C0"/>
              </a:solidFill>
              <a:latin typeface="Merriweather Bold Italic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  <a:latin typeface="Merriweather Bold Italics"/>
              </a:rPr>
              <a:t>Доктор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а</a:t>
            </a:r>
            <a:r>
              <a:rPr lang="en-US" dirty="0" smtClean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Merriweather Bold Italics"/>
              </a:rPr>
              <a:t>философии</a:t>
            </a:r>
            <a:r>
              <a:rPr lang="en-US" dirty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(</a:t>
            </a:r>
            <a:r>
              <a:rPr lang="en-US" dirty="0" smtClean="0">
                <a:solidFill>
                  <a:srgbClr val="0070C0"/>
                </a:solidFill>
                <a:latin typeface="Merriweather Bold Italics"/>
              </a:rPr>
              <a:t>PhD</a:t>
            </a:r>
            <a:r>
              <a:rPr lang="kk-KZ" dirty="0" smtClean="0">
                <a:solidFill>
                  <a:srgbClr val="0070C0"/>
                </a:solidFill>
                <a:latin typeface="Merriweather Bold Italics"/>
              </a:rPr>
              <a:t>)</a:t>
            </a:r>
            <a:endParaRPr lang="en-US" dirty="0">
              <a:solidFill>
                <a:srgbClr val="0070C0"/>
              </a:solidFill>
              <a:latin typeface="Merriweather Bold Italics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  <a:latin typeface="Merriweather Bold"/>
            </a:endParaRPr>
          </a:p>
          <a:p>
            <a:endParaRPr lang="ru-RU" sz="2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7" name="TextBox 5"/>
          <p:cNvSpPr txBox="1">
            <a:spLocks noGrp="1"/>
          </p:cNvSpPr>
          <p:nvPr>
            <p:ph type="body" sz="quarter" idx="3"/>
          </p:nvPr>
        </p:nvSpPr>
        <p:spPr>
          <a:xfrm>
            <a:off x="5220072" y="260648"/>
            <a:ext cx="3744416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  <a:latin typeface="Merriweather Bold Italics"/>
              </a:rPr>
              <a:t>Категории, подлежащие мониторингу, согласно      п.17 </a:t>
            </a:r>
            <a:r>
              <a:rPr lang="ru-RU" sz="2000" dirty="0">
                <a:solidFill>
                  <a:srgbClr val="0070C0"/>
                </a:solidFill>
                <a:latin typeface="Merriweather Bold Italics"/>
              </a:rPr>
              <a:t>ст. 47 Закона РК </a:t>
            </a:r>
            <a:r>
              <a:rPr lang="ru-RU" sz="2000" dirty="0" smtClean="0">
                <a:solidFill>
                  <a:srgbClr val="0070C0"/>
                </a:solidFill>
                <a:latin typeface="Merriweather Bold Italics"/>
              </a:rPr>
              <a:t>         «</a:t>
            </a:r>
            <a:r>
              <a:rPr lang="ru-RU" sz="2000" dirty="0">
                <a:solidFill>
                  <a:srgbClr val="0070C0"/>
                </a:solidFill>
                <a:latin typeface="Merriweather Bold Italics"/>
              </a:rPr>
              <a:t>Об образовании» </a:t>
            </a:r>
            <a:r>
              <a:rPr lang="ru-RU" sz="2000" dirty="0" smtClean="0">
                <a:solidFill>
                  <a:srgbClr val="0070C0"/>
                </a:solidFill>
                <a:latin typeface="Merriweather Bold Italics"/>
              </a:rPr>
              <a:t>и </a:t>
            </a:r>
            <a:endParaRPr lang="ru-RU" sz="2000" dirty="0">
              <a:solidFill>
                <a:srgbClr val="0070C0"/>
              </a:solidFill>
              <a:latin typeface="Merriweather Bold Italics"/>
            </a:endParaRPr>
          </a:p>
          <a:p>
            <a:pPr lvl="0">
              <a:lnSpc>
                <a:spcPts val="1600"/>
              </a:lnSpc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Merriweather Bold Italics"/>
              </a:rPr>
              <a:t>п</a:t>
            </a:r>
            <a:r>
              <a:rPr lang="ru-RU" sz="2000" dirty="0" smtClean="0">
                <a:solidFill>
                  <a:srgbClr val="0070C0"/>
                </a:solidFill>
                <a:latin typeface="Merriweather Bold Italics"/>
              </a:rPr>
              <a:t>остановлению </a:t>
            </a:r>
            <a:r>
              <a:rPr lang="ru-RU" sz="2000" dirty="0">
                <a:solidFill>
                  <a:srgbClr val="0070C0"/>
                </a:solidFill>
                <a:latin typeface="Merriweather Bold Italics"/>
              </a:rPr>
              <a:t>Правительства РК от 30.03.2012 г. № </a:t>
            </a:r>
            <a:r>
              <a:rPr lang="ru-RU" sz="2000" dirty="0" smtClean="0">
                <a:solidFill>
                  <a:srgbClr val="0070C0"/>
                </a:solidFill>
                <a:latin typeface="Merriweather Bold Italics"/>
              </a:rPr>
              <a:t>390</a:t>
            </a:r>
            <a:endParaRPr lang="en-US" sz="2000" dirty="0">
              <a:solidFill>
                <a:srgbClr val="0070C0"/>
              </a:solidFill>
              <a:latin typeface="Merriweather Bold Itali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392" y="260648"/>
            <a:ext cx="4572000" cy="1887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kk-KZ" sz="2000" b="1" dirty="0" smtClean="0">
                <a:solidFill>
                  <a:srgbClr val="0070C0"/>
                </a:solidFill>
                <a:latin typeface="Merriweather Bold Italics"/>
              </a:rPr>
              <a:t>«Білім </a:t>
            </a:r>
            <a:r>
              <a:rPr lang="kk-KZ" sz="2000" b="1" dirty="0">
                <a:solidFill>
                  <a:srgbClr val="0070C0"/>
                </a:solidFill>
                <a:latin typeface="Merriweather Bold Italics"/>
              </a:rPr>
              <a:t>туралы» ҚР Заңының </a:t>
            </a:r>
            <a:r>
              <a:rPr lang="kk-KZ" sz="2000" b="1" dirty="0" smtClean="0">
                <a:solidFill>
                  <a:srgbClr val="0070C0"/>
                </a:solidFill>
                <a:latin typeface="Merriweather Bold Italics"/>
              </a:rPr>
              <a:t>      47-бабының 17-тармағына және ҚР Үкіметінің </a:t>
            </a:r>
            <a:r>
              <a:rPr lang="en-US" sz="2000" b="1" dirty="0" smtClean="0">
                <a:solidFill>
                  <a:srgbClr val="0070C0"/>
                </a:solidFill>
                <a:latin typeface="Merriweather Bold Italics"/>
              </a:rPr>
              <a:t>30.03. </a:t>
            </a:r>
            <a:r>
              <a:rPr lang="kk-KZ" sz="2000" b="1" dirty="0" smtClean="0">
                <a:solidFill>
                  <a:srgbClr val="0070C0"/>
                </a:solidFill>
                <a:latin typeface="Merriweather Bold Italics"/>
              </a:rPr>
              <a:t>2012 ж</a:t>
            </a:r>
            <a:r>
              <a:rPr lang="en-US" sz="2000" b="1" dirty="0" smtClean="0">
                <a:solidFill>
                  <a:srgbClr val="0070C0"/>
                </a:solidFill>
                <a:latin typeface="Merriweather Bold Italics"/>
              </a:rPr>
              <a:t>. </a:t>
            </a:r>
            <a:r>
              <a:rPr lang="en-US" sz="2000" b="1" dirty="0">
                <a:solidFill>
                  <a:srgbClr val="0070C0"/>
                </a:solidFill>
                <a:latin typeface="Merriweather Bold Italics"/>
              </a:rPr>
              <a:t>№ </a:t>
            </a:r>
            <a:r>
              <a:rPr lang="en-US" sz="2000" b="1" dirty="0" smtClean="0">
                <a:solidFill>
                  <a:srgbClr val="0070C0"/>
                </a:solidFill>
                <a:latin typeface="Merriweather Bold Italics"/>
              </a:rPr>
              <a:t>390</a:t>
            </a:r>
            <a:r>
              <a:rPr lang="kk-KZ" sz="2000" b="1" dirty="0" smtClean="0">
                <a:solidFill>
                  <a:srgbClr val="0070C0"/>
                </a:solidFill>
                <a:latin typeface="Merriweather Bold Italics"/>
              </a:rPr>
              <a:t> </a:t>
            </a:r>
            <a:r>
              <a:rPr lang="kk-KZ" sz="2000" b="1" dirty="0">
                <a:solidFill>
                  <a:srgbClr val="0070C0"/>
                </a:solidFill>
                <a:latin typeface="Merriweather Bold Italics"/>
              </a:rPr>
              <a:t>қ</a:t>
            </a:r>
            <a:r>
              <a:rPr lang="kk-KZ" sz="2000" b="1" dirty="0" smtClean="0">
                <a:solidFill>
                  <a:srgbClr val="0070C0"/>
                </a:solidFill>
                <a:latin typeface="Merriweather Bold Italics"/>
              </a:rPr>
              <a:t>аулысына сәйкес мониторингілеуге </a:t>
            </a:r>
            <a:r>
              <a:rPr lang="kk-KZ" sz="2000" b="1" dirty="0">
                <a:solidFill>
                  <a:srgbClr val="0070C0"/>
                </a:solidFill>
                <a:latin typeface="Merriweather Bold Italics"/>
              </a:rPr>
              <a:t>жататын санаттар</a:t>
            </a:r>
          </a:p>
          <a:p>
            <a:pPr algn="ctr">
              <a:lnSpc>
                <a:spcPts val="2000"/>
              </a:lnSpc>
            </a:pPr>
            <a:endParaRPr lang="en-US" sz="2000" b="1" dirty="0">
              <a:solidFill>
                <a:srgbClr val="0070C0"/>
              </a:solidFill>
              <a:latin typeface="Merriweather Bold"/>
            </a:endParaRPr>
          </a:p>
        </p:txBody>
      </p:sp>
    </p:spTree>
    <p:extLst>
      <p:ext uri="{BB962C8B-B14F-4D97-AF65-F5344CB8AC3E}">
        <p14:creationId xmlns:p14="http://schemas.microsoft.com/office/powerpoint/2010/main" val="30929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0" y="3268646"/>
            <a:ext cx="9144000" cy="338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0" y="2830432"/>
            <a:ext cx="3540103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АУЫЛДЫҚ КВОТА</a:t>
            </a:r>
          </a:p>
          <a:p>
            <a:r>
              <a:rPr lang="kk-K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kk-K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акалавриат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СЕЛЬСКАЯ КВОТА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-836234" y="1535433"/>
            <a:ext cx="392627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00"/>
              </a:lnSpc>
            </a:pPr>
            <a:r>
              <a:rPr lang="en-US" spc="30" dirty="0" err="1" smtClean="0">
                <a:solidFill>
                  <a:srgbClr val="3572C2"/>
                </a:solidFill>
                <a:latin typeface="Merriweather Bold"/>
              </a:rPr>
              <a:t>Пед</a:t>
            </a:r>
            <a:r>
              <a:rPr lang="kk-KZ" spc="30" dirty="0" smtClean="0">
                <a:solidFill>
                  <a:srgbClr val="3572C2"/>
                </a:solidFill>
                <a:latin typeface="Merriweather Bold"/>
              </a:rPr>
              <a:t>агогикалық</a:t>
            </a:r>
          </a:p>
          <a:p>
            <a:pPr marL="0" lvl="0" indent="0" algn="ctr">
              <a:lnSpc>
                <a:spcPts val="1600"/>
              </a:lnSpc>
            </a:pPr>
            <a:r>
              <a:rPr lang="kk-KZ" spc="30" dirty="0" smtClean="0">
                <a:solidFill>
                  <a:srgbClr val="3572C2"/>
                </a:solidFill>
                <a:latin typeface="Merriweather Bold"/>
              </a:rPr>
              <a:t> мамандықтар</a:t>
            </a:r>
            <a:endParaRPr lang="en-US" spc="30" dirty="0">
              <a:solidFill>
                <a:srgbClr val="3572C2"/>
              </a:solidFill>
              <a:latin typeface="Merriweather Bold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-615250" y="2406534"/>
            <a:ext cx="333898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kk-KZ" sz="1400" dirty="0" smtClean="0">
                <a:solidFill>
                  <a:schemeClr val="accent1"/>
                </a:solidFill>
                <a:latin typeface="Merriweather Bold"/>
              </a:rPr>
              <a:t>Ауылдық жердегі </a:t>
            </a:r>
          </a:p>
          <a:p>
            <a:pPr algn="ctr">
              <a:lnSpc>
                <a:spcPts val="1600"/>
              </a:lnSpc>
            </a:pPr>
            <a:r>
              <a:rPr lang="kk-KZ" sz="1400" dirty="0" smtClean="0">
                <a:solidFill>
                  <a:schemeClr val="accent1"/>
                </a:solidFill>
                <a:latin typeface="Merriweather Bold"/>
              </a:rPr>
              <a:t>білім беру ұйымдарында</a:t>
            </a:r>
            <a:endParaRPr lang="en-US" sz="1400" dirty="0">
              <a:solidFill>
                <a:schemeClr val="accent1"/>
              </a:solidFill>
              <a:latin typeface="Merriweather Bold"/>
            </a:endParaRP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42721" y="1982608"/>
            <a:ext cx="367293" cy="360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2" name="TextBox 14"/>
          <p:cNvSpPr txBox="1"/>
          <p:nvPr/>
        </p:nvSpPr>
        <p:spPr>
          <a:xfrm>
            <a:off x="1679935" y="198231"/>
            <a:ext cx="2730239" cy="417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00"/>
              </a:lnSpc>
            </a:pPr>
            <a:r>
              <a:rPr lang="en-US" spc="30" dirty="0" err="1" smtClean="0">
                <a:solidFill>
                  <a:srgbClr val="3572C2"/>
                </a:solidFill>
                <a:latin typeface="Merriweather Bold"/>
              </a:rPr>
              <a:t>Медицин</a:t>
            </a:r>
            <a:r>
              <a:rPr lang="kk-KZ" spc="30" dirty="0" smtClean="0">
                <a:solidFill>
                  <a:srgbClr val="3572C2"/>
                </a:solidFill>
                <a:latin typeface="Merriweather Bold"/>
              </a:rPr>
              <a:t>алық мамандықтар</a:t>
            </a:r>
            <a:endParaRPr lang="en-US" spc="30" dirty="0">
              <a:solidFill>
                <a:srgbClr val="3572C2"/>
              </a:solidFill>
              <a:latin typeface="Merriweather Bold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1126368" y="1218369"/>
            <a:ext cx="3599387" cy="310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kk-KZ" sz="1400" dirty="0" smtClean="0">
                <a:solidFill>
                  <a:schemeClr val="accent1"/>
                </a:solidFill>
                <a:latin typeface="Merriweather Bold"/>
              </a:rPr>
              <a:t>Ауылдық жердегі денсаулық </a:t>
            </a:r>
          </a:p>
          <a:p>
            <a:pPr algn="ctr">
              <a:lnSpc>
                <a:spcPts val="1200"/>
              </a:lnSpc>
            </a:pPr>
            <a:r>
              <a:rPr lang="kk-KZ" sz="1400" dirty="0" smtClean="0">
                <a:solidFill>
                  <a:schemeClr val="accent1"/>
                </a:solidFill>
                <a:latin typeface="Merriweather Bold"/>
              </a:rPr>
              <a:t>сақтау ұйымдарында</a:t>
            </a:r>
            <a:endParaRPr lang="en-US" sz="1400" dirty="0">
              <a:solidFill>
                <a:schemeClr val="accent1"/>
              </a:solidFill>
              <a:latin typeface="Merriweather Bold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5842952" y="1513512"/>
            <a:ext cx="2637934" cy="336938"/>
            <a:chOff x="0" y="0"/>
            <a:chExt cx="4180974" cy="932778"/>
          </a:xfrm>
        </p:grpSpPr>
        <p:sp>
          <p:nvSpPr>
            <p:cNvPr id="26" name="Freeform 5"/>
            <p:cNvSpPr/>
            <p:nvPr/>
          </p:nvSpPr>
          <p:spPr>
            <a:xfrm>
              <a:off x="0" y="0"/>
              <a:ext cx="4180975" cy="932778"/>
            </a:xfrm>
            <a:custGeom>
              <a:avLst/>
              <a:gdLst/>
              <a:ahLst/>
              <a:cxnLst/>
              <a:rect l="l" t="t" r="r" b="b"/>
              <a:pathLst>
                <a:path w="4180975" h="932778">
                  <a:moveTo>
                    <a:pt x="4056514" y="932778"/>
                  </a:moveTo>
                  <a:lnTo>
                    <a:pt x="124460" y="932778"/>
                  </a:lnTo>
                  <a:cubicBezTo>
                    <a:pt x="55880" y="932778"/>
                    <a:pt x="0" y="876898"/>
                    <a:pt x="0" y="8083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08318"/>
                  </a:lnTo>
                  <a:cubicBezTo>
                    <a:pt x="4180975" y="876898"/>
                    <a:pt x="4125094" y="932778"/>
                    <a:pt x="4056514" y="9327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TextBox 17"/>
          <p:cNvSpPr txBox="1"/>
          <p:nvPr/>
        </p:nvSpPr>
        <p:spPr>
          <a:xfrm>
            <a:off x="4181264" y="1209558"/>
            <a:ext cx="290926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kk-KZ" sz="1400" dirty="0" smtClean="0">
                <a:solidFill>
                  <a:schemeClr val="accent1"/>
                </a:solidFill>
                <a:latin typeface="Merriweather Bold"/>
              </a:rPr>
              <a:t>Ауылдық жерде орналасқан ветеренария саласындағы ұйымдарында</a:t>
            </a:r>
            <a:endParaRPr lang="en-US" sz="1400" dirty="0">
              <a:solidFill>
                <a:schemeClr val="accent1"/>
              </a:solidFill>
              <a:latin typeface="Merriweather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7097" y="165206"/>
            <a:ext cx="3123626" cy="50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en-US" spc="30" dirty="0" err="1">
                <a:solidFill>
                  <a:srgbClr val="3572C2"/>
                </a:solidFill>
                <a:latin typeface="Merriweather Bold"/>
              </a:rPr>
              <a:t>Ветерина</a:t>
            </a:r>
            <a:r>
              <a:rPr lang="kk-KZ" spc="30" dirty="0">
                <a:solidFill>
                  <a:srgbClr val="3572C2"/>
                </a:solidFill>
                <a:latin typeface="Merriweather Bold"/>
              </a:rPr>
              <a:t>риялық</a:t>
            </a:r>
            <a:r>
              <a:rPr lang="en-US" spc="30" dirty="0">
                <a:solidFill>
                  <a:srgbClr val="3572C2"/>
                </a:solidFill>
                <a:latin typeface="Merriweather Bold"/>
              </a:rPr>
              <a:t> </a:t>
            </a:r>
            <a:r>
              <a:rPr lang="kk-KZ" spc="30" dirty="0">
                <a:solidFill>
                  <a:srgbClr val="3572C2"/>
                </a:solidFill>
                <a:latin typeface="Merriweather Bold"/>
              </a:rPr>
              <a:t>мамандықтар</a:t>
            </a:r>
            <a:endParaRPr lang="en-US" spc="30" dirty="0">
              <a:solidFill>
                <a:srgbClr val="3572C2"/>
              </a:solidFill>
              <a:latin typeface="Merriweather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76649" y="3656289"/>
            <a:ext cx="380526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spc="30" dirty="0" err="1">
                <a:solidFill>
                  <a:srgbClr val="3572C2"/>
                </a:solidFill>
                <a:latin typeface="Merriweather Bold"/>
              </a:rPr>
              <a:t>Педагогические</a:t>
            </a:r>
            <a:r>
              <a:rPr lang="en-US" spc="30" dirty="0">
                <a:solidFill>
                  <a:srgbClr val="3572C2"/>
                </a:solidFill>
                <a:latin typeface="Merriweather Bold"/>
              </a:rPr>
              <a:t> </a:t>
            </a:r>
            <a:endParaRPr lang="kk-KZ" spc="30" dirty="0" smtClean="0">
              <a:solidFill>
                <a:srgbClr val="3572C2"/>
              </a:solidFill>
              <a:latin typeface="Merriweather Bold"/>
            </a:endParaRPr>
          </a:p>
          <a:p>
            <a:pPr lvl="0" algn="ctr">
              <a:lnSpc>
                <a:spcPts val="2000"/>
              </a:lnSpc>
            </a:pPr>
            <a:r>
              <a:rPr lang="en-US" spc="30" dirty="0" err="1" smtClean="0">
                <a:solidFill>
                  <a:srgbClr val="3572C2"/>
                </a:solidFill>
                <a:latin typeface="Merriweather Bold"/>
              </a:rPr>
              <a:t>специальности</a:t>
            </a:r>
            <a:endParaRPr lang="en-US" spc="30" dirty="0">
              <a:solidFill>
                <a:srgbClr val="3572C2"/>
              </a:solidFill>
              <a:latin typeface="Merriweather Bold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401215" y="4727837"/>
            <a:ext cx="315355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accent1"/>
                </a:solidFill>
                <a:latin typeface="Merriweather Bold"/>
              </a:rPr>
              <a:t>В </a:t>
            </a:r>
            <a:r>
              <a:rPr lang="en-US" sz="1400" dirty="0" err="1">
                <a:solidFill>
                  <a:schemeClr val="accent1"/>
                </a:solidFill>
                <a:latin typeface="Merriweather Bold"/>
              </a:rPr>
              <a:t>сельской</a:t>
            </a:r>
            <a:r>
              <a:rPr lang="en-US" sz="1400" dirty="0">
                <a:solidFill>
                  <a:schemeClr val="accent1"/>
                </a:solidFill>
                <a:latin typeface="Merriweather Bold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Merriweather Bold"/>
              </a:rPr>
              <a:t>местности</a:t>
            </a:r>
            <a:r>
              <a:rPr lang="en-US" sz="1400" dirty="0">
                <a:solidFill>
                  <a:schemeClr val="accent1"/>
                </a:solidFill>
                <a:latin typeface="Merriweather Bold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Merriweather Bold"/>
              </a:rPr>
              <a:t>в </a:t>
            </a:r>
            <a:r>
              <a:rPr lang="en-US" sz="1400" dirty="0" err="1">
                <a:solidFill>
                  <a:schemeClr val="accent1"/>
                </a:solidFill>
                <a:latin typeface="Merriweather Bold"/>
              </a:rPr>
              <a:t>организациях</a:t>
            </a:r>
            <a:r>
              <a:rPr lang="en-US" sz="1400" dirty="0">
                <a:solidFill>
                  <a:schemeClr val="accent1"/>
                </a:solidFill>
                <a:latin typeface="Merriweather Bold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Merriweather Bold"/>
              </a:rPr>
              <a:t>образования</a:t>
            </a:r>
            <a:endParaRPr lang="en-US" sz="1400" dirty="0">
              <a:solidFill>
                <a:schemeClr val="accent1"/>
              </a:solidFill>
              <a:latin typeface="Merriweather Bold"/>
            </a:endParaRPr>
          </a:p>
        </p:txBody>
      </p:sp>
      <p:sp>
        <p:nvSpPr>
          <p:cNvPr id="31" name="TextBox 14"/>
          <p:cNvSpPr txBox="1"/>
          <p:nvPr/>
        </p:nvSpPr>
        <p:spPr>
          <a:xfrm>
            <a:off x="775011" y="5352453"/>
            <a:ext cx="3113063" cy="462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00"/>
              </a:lnSpc>
            </a:pPr>
            <a:r>
              <a:rPr lang="en-US" spc="30" dirty="0" err="1">
                <a:solidFill>
                  <a:srgbClr val="3572C2"/>
                </a:solidFill>
                <a:latin typeface="Merriweather Bold"/>
              </a:rPr>
              <a:t>Медицинские</a:t>
            </a:r>
            <a:r>
              <a:rPr lang="en-US" spc="30" dirty="0">
                <a:solidFill>
                  <a:srgbClr val="3572C2"/>
                </a:solidFill>
                <a:latin typeface="Merriweather Bold"/>
              </a:rPr>
              <a:t> </a:t>
            </a:r>
            <a:r>
              <a:rPr lang="en-US" spc="30" dirty="0" err="1">
                <a:solidFill>
                  <a:srgbClr val="3572C2"/>
                </a:solidFill>
                <a:latin typeface="Merriweather Bold"/>
              </a:rPr>
              <a:t>специальности</a:t>
            </a:r>
            <a:endParaRPr lang="en-US" spc="30" dirty="0">
              <a:solidFill>
                <a:srgbClr val="3572C2"/>
              </a:solidFill>
              <a:latin typeface="Merriweather Bold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826766" y="6282302"/>
            <a:ext cx="3070483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accent1"/>
                </a:solidFill>
                <a:latin typeface="Merriweather Bold"/>
              </a:rPr>
              <a:t>В </a:t>
            </a:r>
            <a:r>
              <a:rPr lang="en-US" sz="1400" dirty="0" err="1">
                <a:solidFill>
                  <a:schemeClr val="accent1"/>
                </a:solidFill>
                <a:latin typeface="Merriweather Bold"/>
              </a:rPr>
              <a:t>сельской</a:t>
            </a:r>
            <a:r>
              <a:rPr lang="en-US" sz="1400" dirty="0">
                <a:solidFill>
                  <a:schemeClr val="accent1"/>
                </a:solidFill>
                <a:latin typeface="Merriweather Bold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Merriweather Bold"/>
              </a:rPr>
              <a:t>местности</a:t>
            </a:r>
            <a:r>
              <a:rPr lang="en-US" sz="1400" dirty="0">
                <a:solidFill>
                  <a:schemeClr val="accent1"/>
                </a:solidFill>
                <a:latin typeface="Merriweather Bold"/>
              </a:rPr>
              <a:t> в </a:t>
            </a:r>
            <a:r>
              <a:rPr lang="en-US" sz="1400" dirty="0" err="1">
                <a:solidFill>
                  <a:schemeClr val="accent1"/>
                </a:solidFill>
                <a:latin typeface="Merriweather Bold"/>
              </a:rPr>
              <a:t>организациях</a:t>
            </a:r>
            <a:r>
              <a:rPr lang="en-US" sz="1400" dirty="0">
                <a:solidFill>
                  <a:schemeClr val="accent1"/>
                </a:solidFill>
                <a:latin typeface="Merriweather Bold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Merriweather Bold"/>
              </a:rPr>
              <a:t>здраво</a:t>
            </a:r>
            <a:r>
              <a:rPr lang="kk-KZ" sz="1400" dirty="0" smtClean="0">
                <a:solidFill>
                  <a:schemeClr val="accent1"/>
                </a:solidFill>
                <a:latin typeface="Merriweather Bold"/>
              </a:rPr>
              <a:t>о</a:t>
            </a:r>
            <a:r>
              <a:rPr lang="en-US" sz="1400" dirty="0" err="1" smtClean="0">
                <a:solidFill>
                  <a:schemeClr val="accent1"/>
                </a:solidFill>
                <a:latin typeface="Merriweather Bold"/>
              </a:rPr>
              <a:t>хранения</a:t>
            </a:r>
            <a:endParaRPr lang="en-US" sz="1400" dirty="0">
              <a:solidFill>
                <a:schemeClr val="accent1"/>
              </a:solidFill>
              <a:latin typeface="Merriweather Bold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094196" y="5299747"/>
            <a:ext cx="3168352" cy="417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00"/>
              </a:lnSpc>
            </a:pPr>
            <a:r>
              <a:rPr lang="en-US" spc="30" dirty="0" err="1">
                <a:solidFill>
                  <a:srgbClr val="3572C2"/>
                </a:solidFill>
                <a:latin typeface="Merriweather Bold"/>
              </a:rPr>
              <a:t>Ветеринарные</a:t>
            </a:r>
            <a:r>
              <a:rPr lang="en-US" spc="30" dirty="0">
                <a:solidFill>
                  <a:srgbClr val="3572C2"/>
                </a:solidFill>
                <a:latin typeface="Merriweather Bold"/>
              </a:rPr>
              <a:t> </a:t>
            </a:r>
            <a:r>
              <a:rPr lang="en-US" spc="30" dirty="0" err="1">
                <a:solidFill>
                  <a:srgbClr val="3572C2"/>
                </a:solidFill>
                <a:latin typeface="Merriweather Bold"/>
              </a:rPr>
              <a:t>специальности</a:t>
            </a:r>
            <a:endParaRPr lang="en-US" spc="30" dirty="0">
              <a:solidFill>
                <a:srgbClr val="3572C2"/>
              </a:solidFill>
              <a:latin typeface="Merriweather Bold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4410174" y="6133095"/>
            <a:ext cx="4392488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300" dirty="0">
                <a:solidFill>
                  <a:schemeClr val="accent1"/>
                </a:solidFill>
                <a:latin typeface="Merriweather Bold"/>
              </a:rPr>
              <a:t>В сельской местности в подразделениях государственных органов, осуществляющих деятельность в области ветеринарии, ветеринарных организациях</a:t>
            </a:r>
            <a:endParaRPr lang="en-US" sz="1300" dirty="0">
              <a:solidFill>
                <a:schemeClr val="accent1"/>
              </a:solidFill>
              <a:latin typeface="Merriweather Bold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9" r="4394"/>
          <a:stretch/>
        </p:blipFill>
        <p:spPr>
          <a:xfrm rot="13867331" flipV="1">
            <a:off x="1752350" y="2447682"/>
            <a:ext cx="1277321" cy="37950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9" r="4394"/>
          <a:stretch/>
        </p:blipFill>
        <p:spPr>
          <a:xfrm rot="14606383" flipV="1">
            <a:off x="2880704" y="1969009"/>
            <a:ext cx="1277321" cy="37950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9" r="4394"/>
          <a:stretch/>
        </p:blipFill>
        <p:spPr>
          <a:xfrm rot="17458232" flipV="1">
            <a:off x="4567272" y="2039907"/>
            <a:ext cx="1277321" cy="3795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9" r="4394"/>
          <a:stretch/>
        </p:blipFill>
        <p:spPr>
          <a:xfrm rot="8404907" flipV="1">
            <a:off x="2008964" y="4136946"/>
            <a:ext cx="1277321" cy="379508"/>
          </a:xfrm>
          <a:prstGeom prst="rect">
            <a:avLst/>
          </a:prstGeom>
        </p:spPr>
      </p:pic>
      <p:sp>
        <p:nvSpPr>
          <p:cNvPr id="45" name="TextBox 12"/>
          <p:cNvSpPr txBox="1"/>
          <p:nvPr/>
        </p:nvSpPr>
        <p:spPr>
          <a:xfrm>
            <a:off x="5985703" y="1473968"/>
            <a:ext cx="392627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00"/>
              </a:lnSpc>
            </a:pPr>
            <a:r>
              <a:rPr lang="kk-KZ" spc="30" dirty="0" smtClean="0">
                <a:solidFill>
                  <a:srgbClr val="3572C2"/>
                </a:solidFill>
                <a:latin typeface="Merriweather Bold"/>
              </a:rPr>
              <a:t>Ауыл шаруашылығы</a:t>
            </a:r>
          </a:p>
          <a:p>
            <a:pPr marL="0" lvl="0" indent="0" algn="ctr">
              <a:lnSpc>
                <a:spcPts val="1600"/>
              </a:lnSpc>
            </a:pPr>
            <a:r>
              <a:rPr lang="kk-KZ" spc="30" dirty="0" smtClean="0">
                <a:solidFill>
                  <a:srgbClr val="3572C2"/>
                </a:solidFill>
                <a:latin typeface="Merriweather Bold"/>
              </a:rPr>
              <a:t> мамандықтар</a:t>
            </a:r>
            <a:endParaRPr lang="en-US" spc="30" dirty="0">
              <a:solidFill>
                <a:srgbClr val="3572C2"/>
              </a:solidFill>
              <a:latin typeface="Merriweather Bold"/>
            </a:endParaRPr>
          </a:p>
        </p:txBody>
      </p:sp>
      <p:sp>
        <p:nvSpPr>
          <p:cNvPr id="46" name="TextBox 15"/>
          <p:cNvSpPr txBox="1"/>
          <p:nvPr/>
        </p:nvSpPr>
        <p:spPr>
          <a:xfrm>
            <a:off x="6356966" y="2396016"/>
            <a:ext cx="333898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kk-KZ" sz="1400" dirty="0" smtClean="0">
                <a:solidFill>
                  <a:schemeClr val="accent1"/>
                </a:solidFill>
                <a:latin typeface="Merriweather Bold"/>
              </a:rPr>
              <a:t>Ауылдық жерде аграрлық </a:t>
            </a:r>
          </a:p>
          <a:p>
            <a:pPr algn="ctr">
              <a:lnSpc>
                <a:spcPts val="1600"/>
              </a:lnSpc>
            </a:pPr>
            <a:r>
              <a:rPr lang="kk-KZ" sz="1400" dirty="0" smtClean="0">
                <a:solidFill>
                  <a:schemeClr val="accent1"/>
                </a:solidFill>
                <a:latin typeface="Merriweather Bold"/>
              </a:rPr>
              <a:t>бейіндегі ұйымдарда</a:t>
            </a:r>
            <a:endParaRPr lang="en-US" sz="1400" dirty="0">
              <a:solidFill>
                <a:schemeClr val="accent1"/>
              </a:solidFill>
              <a:latin typeface="Merriweather Bold"/>
            </a:endParaRPr>
          </a:p>
        </p:txBody>
      </p:sp>
      <p:pic>
        <p:nvPicPr>
          <p:cNvPr id="4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842813" y="1943963"/>
            <a:ext cx="367293" cy="360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34807" y="645766"/>
            <a:ext cx="367293" cy="360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57206" y="645766"/>
            <a:ext cx="367293" cy="360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1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1125" y="4301750"/>
            <a:ext cx="367293" cy="360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35288" y="5871792"/>
            <a:ext cx="367293" cy="360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02100" y="5718315"/>
            <a:ext cx="367293" cy="360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7" name="Прямоугольник 56"/>
          <p:cNvSpPr/>
          <p:nvPr/>
        </p:nvSpPr>
        <p:spPr>
          <a:xfrm>
            <a:off x="5811066" y="3693876"/>
            <a:ext cx="380526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kk-KZ" spc="30" dirty="0" smtClean="0">
                <a:solidFill>
                  <a:srgbClr val="3572C2"/>
                </a:solidFill>
                <a:latin typeface="Merriweather Bold"/>
              </a:rPr>
              <a:t>Сельскохозяйственные</a:t>
            </a:r>
            <a:r>
              <a:rPr lang="en-US" spc="30" dirty="0" smtClean="0">
                <a:solidFill>
                  <a:srgbClr val="3572C2"/>
                </a:solidFill>
                <a:latin typeface="Merriweather Bold"/>
              </a:rPr>
              <a:t> </a:t>
            </a:r>
            <a:endParaRPr lang="kk-KZ" spc="30" dirty="0" smtClean="0">
              <a:solidFill>
                <a:srgbClr val="3572C2"/>
              </a:solidFill>
              <a:latin typeface="Merriweather Bold"/>
            </a:endParaRPr>
          </a:p>
          <a:p>
            <a:pPr lvl="0" algn="ctr">
              <a:lnSpc>
                <a:spcPts val="2000"/>
              </a:lnSpc>
            </a:pPr>
            <a:r>
              <a:rPr lang="en-US" spc="30" dirty="0" err="1" smtClean="0">
                <a:solidFill>
                  <a:srgbClr val="3572C2"/>
                </a:solidFill>
                <a:latin typeface="Merriweather Bold"/>
              </a:rPr>
              <a:t>специальности</a:t>
            </a:r>
            <a:endParaRPr lang="en-US" spc="30" dirty="0">
              <a:solidFill>
                <a:srgbClr val="3572C2"/>
              </a:solidFill>
              <a:latin typeface="Merriweather Bold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86500" y="4765424"/>
            <a:ext cx="3153553" cy="69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300" dirty="0">
                <a:solidFill>
                  <a:schemeClr val="accent1"/>
                </a:solidFill>
                <a:latin typeface="Merriweather Bold"/>
              </a:rPr>
              <a:t>В </a:t>
            </a:r>
            <a:r>
              <a:rPr lang="en-US" sz="1300" dirty="0" err="1">
                <a:solidFill>
                  <a:schemeClr val="accent1"/>
                </a:solidFill>
                <a:latin typeface="Merriweather Bold"/>
              </a:rPr>
              <a:t>сельской</a:t>
            </a:r>
            <a:r>
              <a:rPr lang="en-US" sz="1300" dirty="0">
                <a:solidFill>
                  <a:schemeClr val="accent1"/>
                </a:solidFill>
                <a:latin typeface="Merriweather Bold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latin typeface="Merriweather Bold"/>
              </a:rPr>
              <a:t>местности</a:t>
            </a:r>
            <a:r>
              <a:rPr lang="en-US" sz="1300" dirty="0">
                <a:solidFill>
                  <a:schemeClr val="accent1"/>
                </a:solidFill>
                <a:latin typeface="Merriweather Bold"/>
              </a:rPr>
              <a:t> </a:t>
            </a:r>
            <a:r>
              <a:rPr lang="en-US" sz="1300" dirty="0" smtClean="0">
                <a:solidFill>
                  <a:schemeClr val="accent1"/>
                </a:solidFill>
                <a:latin typeface="Merriweather Bold"/>
              </a:rPr>
              <a:t>в </a:t>
            </a:r>
            <a:r>
              <a:rPr lang="en-US" sz="1300" dirty="0" err="1">
                <a:solidFill>
                  <a:schemeClr val="accent1"/>
                </a:solidFill>
                <a:latin typeface="Merriweather Bold"/>
              </a:rPr>
              <a:t>организациях</a:t>
            </a:r>
            <a:r>
              <a:rPr lang="en-US" sz="1300" dirty="0">
                <a:solidFill>
                  <a:schemeClr val="accent1"/>
                </a:solidFill>
                <a:latin typeface="Merriweather Bold"/>
              </a:rPr>
              <a:t> </a:t>
            </a:r>
            <a:r>
              <a:rPr lang="kk-KZ" sz="1300" dirty="0" smtClean="0">
                <a:solidFill>
                  <a:schemeClr val="accent1"/>
                </a:solidFill>
                <a:latin typeface="Merriweather Bold"/>
              </a:rPr>
              <a:t>аграрного профиля</a:t>
            </a:r>
            <a:r>
              <a:rPr lang="en-US" sz="1300" dirty="0" smtClean="0">
                <a:solidFill>
                  <a:schemeClr val="accent1"/>
                </a:solidFill>
                <a:latin typeface="Merriweather Bold"/>
              </a:rPr>
              <a:t>, </a:t>
            </a:r>
            <a:r>
              <a:rPr lang="kk-KZ" sz="1300" dirty="0" smtClean="0">
                <a:solidFill>
                  <a:schemeClr val="accent1"/>
                </a:solidFill>
                <a:latin typeface="Merriweather Bold"/>
              </a:rPr>
              <a:t>независимо от формы собственности</a:t>
            </a:r>
            <a:r>
              <a:rPr lang="en-US" sz="1300" dirty="0" smtClean="0">
                <a:solidFill>
                  <a:schemeClr val="accent1"/>
                </a:solidFill>
                <a:latin typeface="Merriweather Bold"/>
              </a:rPr>
              <a:t> </a:t>
            </a:r>
            <a:endParaRPr lang="en-US" sz="1300" dirty="0">
              <a:solidFill>
                <a:schemeClr val="accent1"/>
              </a:solidFill>
              <a:latin typeface="Merriweather Bold"/>
            </a:endParaRPr>
          </a:p>
        </p:txBody>
      </p:sp>
      <p:pic>
        <p:nvPicPr>
          <p:cNvPr id="5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78840" y="4339337"/>
            <a:ext cx="367293" cy="360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9" r="4394"/>
          <a:stretch/>
        </p:blipFill>
        <p:spPr>
          <a:xfrm rot="19657106" flipV="1">
            <a:off x="5982914" y="2537697"/>
            <a:ext cx="1277321" cy="37950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9" r="4394"/>
          <a:stretch/>
        </p:blipFill>
        <p:spPr>
          <a:xfrm rot="6660620" flipV="1">
            <a:off x="2881897" y="4614151"/>
            <a:ext cx="1277321" cy="37950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9" r="4394"/>
          <a:stretch/>
        </p:blipFill>
        <p:spPr>
          <a:xfrm rot="3767340" flipV="1">
            <a:off x="4418805" y="4638540"/>
            <a:ext cx="1277321" cy="37950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9" r="4394"/>
          <a:stretch/>
        </p:blipFill>
        <p:spPr>
          <a:xfrm rot="2150361" flipV="1">
            <a:off x="5540632" y="4134015"/>
            <a:ext cx="1277321" cy="3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2029" y="1798347"/>
            <a:ext cx="3224644" cy="315227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8520" y="3439011"/>
            <a:ext cx="9361040" cy="93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246845" y="4348534"/>
            <a:ext cx="2745577" cy="1254241"/>
            <a:chOff x="0" y="0"/>
            <a:chExt cx="4180974" cy="9835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29654" y="4291926"/>
            <a:ext cx="2739634" cy="1228612"/>
            <a:chOff x="0" y="0"/>
            <a:chExt cx="4180974" cy="902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0975" cy="902780"/>
            </a:xfrm>
            <a:custGeom>
              <a:avLst/>
              <a:gdLst/>
              <a:ahLst/>
              <a:cxnLst/>
              <a:rect l="l" t="t" r="r" b="b"/>
              <a:pathLst>
                <a:path w="4180975" h="902780">
                  <a:moveTo>
                    <a:pt x="4056514" y="902780"/>
                  </a:moveTo>
                  <a:lnTo>
                    <a:pt x="124460" y="902780"/>
                  </a:lnTo>
                  <a:cubicBezTo>
                    <a:pt x="55880" y="902780"/>
                    <a:pt x="0" y="846900"/>
                    <a:pt x="0" y="7783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778320"/>
                  </a:lnTo>
                  <a:cubicBezTo>
                    <a:pt x="4180975" y="846900"/>
                    <a:pt x="4125094" y="902780"/>
                    <a:pt x="4056514" y="902780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511377" y="1726289"/>
            <a:ext cx="2260979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22"/>
              </a:lnSpc>
            </a:pPr>
            <a:r>
              <a:rPr lang="en-US" sz="2800" dirty="0">
                <a:solidFill>
                  <a:srgbClr val="FFFFFF"/>
                </a:solidFill>
                <a:latin typeface="Merriweather"/>
              </a:rPr>
              <a:t>  </a:t>
            </a:r>
            <a:endParaRPr lang="ru-RU" sz="2000" dirty="0">
              <a:solidFill>
                <a:srgbClr val="FFFFFF"/>
              </a:solidFill>
              <a:latin typeface="Merriweather"/>
            </a:endParaRPr>
          </a:p>
          <a:p>
            <a:pPr lvl="0" algn="ctr">
              <a:lnSpc>
                <a:spcPts val="1600"/>
              </a:lnSpc>
            </a:pPr>
            <a:r>
              <a:rPr lang="kk-KZ" sz="2000" b="1" dirty="0" smtClean="0">
                <a:solidFill>
                  <a:srgbClr val="FFFFFF"/>
                </a:solidFill>
                <a:latin typeface="Merriweather"/>
              </a:rPr>
              <a:t>Мемлекеттік </a:t>
            </a:r>
            <a:r>
              <a:rPr lang="kk-KZ" sz="2000" b="1" dirty="0">
                <a:solidFill>
                  <a:srgbClr val="FFFFFF"/>
                </a:solidFill>
                <a:latin typeface="Merriweather"/>
              </a:rPr>
              <a:t>білім беру </a:t>
            </a:r>
            <a:r>
              <a:rPr lang="kk-KZ" sz="2000" b="1" dirty="0" smtClean="0">
                <a:solidFill>
                  <a:srgbClr val="FFFFFF"/>
                </a:solidFill>
                <a:latin typeface="Merriweather Bold Italics"/>
              </a:rPr>
              <a:t>тапсырысы</a:t>
            </a:r>
          </a:p>
          <a:p>
            <a:pPr lvl="0" algn="ctr">
              <a:lnSpc>
                <a:spcPts val="1600"/>
              </a:lnSpc>
            </a:pPr>
            <a:endParaRPr lang="en-US" sz="2000" b="1" dirty="0">
              <a:solidFill>
                <a:srgbClr val="FFFFFF"/>
              </a:solidFill>
              <a:latin typeface="Merriweather Bold Italics"/>
            </a:endParaRPr>
          </a:p>
          <a:p>
            <a:pPr>
              <a:lnSpc>
                <a:spcPts val="3522"/>
              </a:lnSpc>
            </a:pPr>
            <a:endParaRPr lang="en-US" sz="280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0203" y="4424085"/>
            <a:ext cx="2410665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18" dirty="0" err="1">
                <a:solidFill>
                  <a:srgbClr val="FFFFFF"/>
                </a:solidFill>
                <a:latin typeface="Merriweather Bold Italics"/>
              </a:rPr>
              <a:t>Медицинские</a:t>
            </a:r>
            <a:r>
              <a:rPr lang="en-US" b="1" spc="18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en-US" b="1" spc="18" dirty="0" err="1">
                <a:solidFill>
                  <a:srgbClr val="FFFFFF"/>
                </a:solidFill>
                <a:latin typeface="Merriweather Bold Italics"/>
              </a:rPr>
              <a:t>специальности</a:t>
            </a:r>
            <a:endParaRPr lang="en-US" b="1" spc="18" dirty="0">
              <a:solidFill>
                <a:srgbClr val="FFFFFF"/>
              </a:solidFill>
              <a:latin typeface="Merriweather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02657" y="4974600"/>
            <a:ext cx="1726646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2"/>
              </a:lnSpc>
            </a:pPr>
            <a:r>
              <a:rPr lang="en-US" sz="1600" i="1" dirty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В </a:t>
            </a:r>
            <a:r>
              <a:rPr lang="en-US" sz="1600" i="1" dirty="0" err="1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организациях</a:t>
            </a:r>
            <a:r>
              <a:rPr lang="en-US" sz="1600" i="1" dirty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здраво</a:t>
            </a:r>
            <a:r>
              <a:rPr lang="kk-KZ" sz="1600" i="1" dirty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о</a:t>
            </a:r>
            <a:r>
              <a:rPr lang="en-US" sz="1600" i="1" dirty="0" err="1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хранения</a:t>
            </a:r>
            <a:endParaRPr lang="en-US" sz="1600" i="1" dirty="0">
              <a:solidFill>
                <a:srgbClr val="FFC000"/>
              </a:solidFill>
              <a:latin typeface="Merriweather Bold Italics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50910" y="4558967"/>
            <a:ext cx="2585922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18" dirty="0" err="1">
                <a:solidFill>
                  <a:srgbClr val="FFFFFF"/>
                </a:solidFill>
                <a:latin typeface="Merriweather Bold Italics"/>
              </a:rPr>
              <a:t>Педагогические</a:t>
            </a:r>
            <a:r>
              <a:rPr lang="en-US" b="1" spc="18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en-US" b="1" spc="18" dirty="0" err="1">
                <a:solidFill>
                  <a:srgbClr val="FFFFFF"/>
                </a:solidFill>
                <a:latin typeface="Merriweather Bold Italics"/>
              </a:rPr>
              <a:t>специальности</a:t>
            </a:r>
            <a:endParaRPr lang="en-US" b="1" spc="18" dirty="0">
              <a:solidFill>
                <a:srgbClr val="FFFFFF"/>
              </a:solidFill>
              <a:latin typeface="Merriweather Bold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61016" y="5075251"/>
            <a:ext cx="196623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7"/>
              </a:lnSpc>
            </a:pPr>
            <a:r>
              <a:rPr lang="en-US" sz="1600" i="1" dirty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В </a:t>
            </a:r>
            <a:r>
              <a:rPr lang="en-US" sz="1600" i="1" dirty="0" err="1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организациях</a:t>
            </a:r>
            <a:r>
              <a:rPr lang="en-US" sz="1600" i="1" dirty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образования</a:t>
            </a:r>
            <a:endParaRPr lang="en-US" sz="1600" i="1" dirty="0">
              <a:solidFill>
                <a:srgbClr val="FFC000"/>
              </a:solidFill>
              <a:latin typeface="Merriweather Bold Italics"/>
              <a:cs typeface="Times New Roman" panose="02020603050405020304" pitchFamily="18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436497" y="3396383"/>
            <a:ext cx="2358479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22"/>
              </a:lnSpc>
            </a:pPr>
            <a:r>
              <a:rPr lang="en-US" sz="2000" dirty="0">
                <a:solidFill>
                  <a:srgbClr val="FFFFFF"/>
                </a:solidFill>
                <a:latin typeface="Merriweather"/>
              </a:rPr>
              <a:t>  </a:t>
            </a:r>
            <a:endParaRPr lang="ru-RU" sz="2000" dirty="0">
              <a:solidFill>
                <a:srgbClr val="FFFFFF"/>
              </a:solidFill>
              <a:latin typeface="Merriweather"/>
            </a:endParaRPr>
          </a:p>
          <a:p>
            <a:pPr lvl="0" algn="ctr">
              <a:lnSpc>
                <a:spcPts val="1600"/>
              </a:lnSpc>
            </a:pPr>
            <a:r>
              <a:rPr lang="en-US" sz="2000" b="1" dirty="0" err="1" smtClean="0">
                <a:solidFill>
                  <a:srgbClr val="FFFFFF"/>
                </a:solidFill>
                <a:latin typeface="Merriweather"/>
              </a:rPr>
              <a:t>Гос</a:t>
            </a:r>
            <a:r>
              <a:rPr lang="kk-KZ" sz="2000" b="1" dirty="0" smtClean="0">
                <a:solidFill>
                  <a:srgbClr val="FFFFFF"/>
                </a:solidFill>
                <a:latin typeface="Merriweather"/>
              </a:rPr>
              <a:t>ударственный </a:t>
            </a:r>
            <a:r>
              <a:rPr lang="kk-KZ" sz="2000" b="1" dirty="0" smtClean="0">
                <a:solidFill>
                  <a:srgbClr val="FFFFFF"/>
                </a:solidFill>
                <a:latin typeface="Merriweather Bold Italics"/>
              </a:rPr>
              <a:t>образовательный</a:t>
            </a:r>
            <a:r>
              <a:rPr lang="en-US" sz="2000" b="1" dirty="0" smtClean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Merriweather"/>
              </a:rPr>
              <a:t>заказ</a:t>
            </a:r>
            <a:endParaRPr lang="kk-KZ" sz="2000" b="1" dirty="0" smtClean="0">
              <a:solidFill>
                <a:srgbClr val="FFFFFF"/>
              </a:solidFill>
              <a:latin typeface="Merriweather"/>
            </a:endParaRPr>
          </a:p>
          <a:p>
            <a:pPr>
              <a:lnSpc>
                <a:spcPts val="3522"/>
              </a:lnSpc>
            </a:pPr>
            <a:endParaRPr lang="en-US" sz="2800" dirty="0">
              <a:solidFill>
                <a:srgbClr val="FFFFFF"/>
              </a:solidFill>
              <a:latin typeface="Merriweather"/>
            </a:endParaRPr>
          </a:p>
        </p:txBody>
      </p:sp>
      <p:grpSp>
        <p:nvGrpSpPr>
          <p:cNvPr id="31" name="Group 4"/>
          <p:cNvGrpSpPr/>
          <p:nvPr/>
        </p:nvGrpSpPr>
        <p:grpSpPr>
          <a:xfrm>
            <a:off x="5716495" y="166725"/>
            <a:ext cx="3060384" cy="1291121"/>
            <a:chOff x="0" y="0"/>
            <a:chExt cx="4180974" cy="983573"/>
          </a:xfrm>
        </p:grpSpPr>
        <p:sp>
          <p:nvSpPr>
            <p:cNvPr id="32" name="Freeform 5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sp>
        <p:nvSpPr>
          <p:cNvPr id="34" name="Прямоугольник 33"/>
          <p:cNvSpPr/>
          <p:nvPr/>
        </p:nvSpPr>
        <p:spPr>
          <a:xfrm>
            <a:off x="5992783" y="393181"/>
            <a:ext cx="2558329" cy="1565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b="1" spc="36" dirty="0" err="1" smtClean="0">
                <a:solidFill>
                  <a:srgbClr val="FFFFFF"/>
                </a:solidFill>
                <a:latin typeface="Merriweather Bold Italics"/>
              </a:rPr>
              <a:t>Педагог</a:t>
            </a:r>
            <a:r>
              <a:rPr lang="kk-KZ" b="1" spc="36" dirty="0" smtClean="0">
                <a:solidFill>
                  <a:srgbClr val="FFFFFF"/>
                </a:solidFill>
                <a:latin typeface="Merriweather Bold Italics"/>
              </a:rPr>
              <a:t>икалық </a:t>
            </a:r>
          </a:p>
          <a:p>
            <a:pPr lvl="0" algn="ctr">
              <a:lnSpc>
                <a:spcPts val="2000"/>
              </a:lnSpc>
            </a:pPr>
            <a:r>
              <a:rPr lang="kk-KZ" b="1" spc="36" dirty="0" smtClean="0">
                <a:solidFill>
                  <a:srgbClr val="FFFFFF"/>
                </a:solidFill>
                <a:latin typeface="Merriweather Bold Italics"/>
              </a:rPr>
              <a:t>мамандықтар</a:t>
            </a:r>
          </a:p>
          <a:p>
            <a:pPr algn="ctr">
              <a:lnSpc>
                <a:spcPts val="3000"/>
              </a:lnSpc>
            </a:pPr>
            <a:r>
              <a:rPr lang="kk-KZ" sz="1600" i="1" dirty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Білім беру </a:t>
            </a:r>
            <a:r>
              <a:rPr lang="kk-KZ" sz="1600" i="1" dirty="0" smtClean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ұйымдарында</a:t>
            </a:r>
            <a:endParaRPr lang="en-US" sz="1600" i="1" dirty="0">
              <a:solidFill>
                <a:srgbClr val="FFC000"/>
              </a:solidFill>
              <a:latin typeface="Merriweather Bold Italics"/>
              <a:cs typeface="Times New Roman" panose="02020603050405020304" pitchFamily="18" charset="0"/>
            </a:endParaRPr>
          </a:p>
          <a:p>
            <a:pPr lvl="0" algn="ctr">
              <a:lnSpc>
                <a:spcPts val="5526"/>
              </a:lnSpc>
            </a:pPr>
            <a:endParaRPr lang="en-US" sz="1600" spc="36" dirty="0">
              <a:solidFill>
                <a:srgbClr val="FFFFFF"/>
              </a:solidFill>
              <a:latin typeface="Merriweather Bold Italics"/>
            </a:endParaRPr>
          </a:p>
        </p:txBody>
      </p:sp>
      <p:grpSp>
        <p:nvGrpSpPr>
          <p:cNvPr id="43" name="Group 6"/>
          <p:cNvGrpSpPr/>
          <p:nvPr/>
        </p:nvGrpSpPr>
        <p:grpSpPr>
          <a:xfrm>
            <a:off x="714714" y="166725"/>
            <a:ext cx="3065197" cy="1229925"/>
            <a:chOff x="0" y="0"/>
            <a:chExt cx="4180974" cy="902780"/>
          </a:xfrm>
        </p:grpSpPr>
        <p:sp>
          <p:nvSpPr>
            <p:cNvPr id="44" name="Freeform 7"/>
            <p:cNvSpPr/>
            <p:nvPr/>
          </p:nvSpPr>
          <p:spPr>
            <a:xfrm>
              <a:off x="0" y="0"/>
              <a:ext cx="4180975" cy="902780"/>
            </a:xfrm>
            <a:custGeom>
              <a:avLst/>
              <a:gdLst/>
              <a:ahLst/>
              <a:cxnLst/>
              <a:rect l="l" t="t" r="r" b="b"/>
              <a:pathLst>
                <a:path w="4180975" h="902780">
                  <a:moveTo>
                    <a:pt x="4056514" y="902780"/>
                  </a:moveTo>
                  <a:lnTo>
                    <a:pt x="124460" y="902780"/>
                  </a:lnTo>
                  <a:cubicBezTo>
                    <a:pt x="55880" y="902780"/>
                    <a:pt x="0" y="846900"/>
                    <a:pt x="0" y="7783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778320"/>
                  </a:lnTo>
                  <a:cubicBezTo>
                    <a:pt x="4180975" y="846900"/>
                    <a:pt x="4125094" y="902780"/>
                    <a:pt x="4056514" y="902780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sp>
        <p:nvSpPr>
          <p:cNvPr id="45" name="TextBox 13"/>
          <p:cNvSpPr txBox="1"/>
          <p:nvPr/>
        </p:nvSpPr>
        <p:spPr>
          <a:xfrm>
            <a:off x="822067" y="-977883"/>
            <a:ext cx="241066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2"/>
              </a:lnSpc>
            </a:pPr>
            <a:endParaRPr lang="ru-RU" sz="1600" spc="18" dirty="0">
              <a:solidFill>
                <a:schemeClr val="bg1"/>
              </a:solidFill>
              <a:latin typeface="Merriweather Bold"/>
            </a:endParaRPr>
          </a:p>
          <a:p>
            <a:pPr algn="ctr">
              <a:lnSpc>
                <a:spcPts val="2772"/>
              </a:lnSpc>
            </a:pPr>
            <a:endParaRPr lang="ru-RU" sz="1600" spc="18" dirty="0">
              <a:solidFill>
                <a:schemeClr val="bg1"/>
              </a:solidFill>
              <a:latin typeface="Merriweather Bold"/>
            </a:endParaRPr>
          </a:p>
          <a:p>
            <a:pPr algn="ctr">
              <a:lnSpc>
                <a:spcPts val="2772"/>
              </a:lnSpc>
            </a:pPr>
            <a:endParaRPr lang="ru-RU" sz="1600" spc="18" dirty="0">
              <a:solidFill>
                <a:schemeClr val="bg1"/>
              </a:solidFill>
              <a:latin typeface="Merriweather Bold"/>
            </a:endParaRPr>
          </a:p>
          <a:p>
            <a:pPr algn="ctr">
              <a:lnSpc>
                <a:spcPts val="1600"/>
              </a:lnSpc>
            </a:pPr>
            <a:endParaRPr lang="ru-RU" b="1" spc="18" dirty="0" smtClean="0">
              <a:solidFill>
                <a:schemeClr val="bg1"/>
              </a:solidFill>
              <a:latin typeface="Merriweather Bold Italics"/>
            </a:endParaRPr>
          </a:p>
          <a:p>
            <a:pPr algn="ctr">
              <a:lnSpc>
                <a:spcPts val="1600"/>
              </a:lnSpc>
            </a:pPr>
            <a:r>
              <a:rPr lang="ru-RU" b="1" spc="18" dirty="0" err="1" smtClean="0">
                <a:solidFill>
                  <a:schemeClr val="bg1"/>
                </a:solidFill>
                <a:latin typeface="Merriweather Bold Italics"/>
              </a:rPr>
              <a:t>Медициналық</a:t>
            </a:r>
            <a:r>
              <a:rPr lang="ru-RU" b="1" spc="18" dirty="0" smtClean="0">
                <a:solidFill>
                  <a:schemeClr val="bg1"/>
                </a:solidFill>
                <a:latin typeface="Merriweather Bold Italics"/>
              </a:rPr>
              <a:t> </a:t>
            </a:r>
            <a:r>
              <a:rPr lang="ru-RU" b="1" spc="18" dirty="0" err="1" smtClean="0">
                <a:solidFill>
                  <a:schemeClr val="bg1"/>
                </a:solidFill>
                <a:latin typeface="Merriweather Bold Italics"/>
              </a:rPr>
              <a:t>мамандықтар</a:t>
            </a:r>
            <a:endParaRPr lang="ru-RU" b="1" spc="18" dirty="0" smtClean="0">
              <a:solidFill>
                <a:schemeClr val="bg1"/>
              </a:solidFill>
              <a:latin typeface="Merriweather Bold Italics"/>
            </a:endParaRPr>
          </a:p>
          <a:p>
            <a:pPr algn="ctr">
              <a:lnSpc>
                <a:spcPts val="1600"/>
              </a:lnSpc>
            </a:pPr>
            <a:endParaRPr lang="ru-RU" b="1" spc="18" dirty="0" smtClean="0">
              <a:solidFill>
                <a:schemeClr val="bg1"/>
              </a:solidFill>
              <a:latin typeface="Merriweather Bold Italics"/>
            </a:endParaRPr>
          </a:p>
          <a:p>
            <a:pPr algn="ctr">
              <a:lnSpc>
                <a:spcPts val="2000"/>
              </a:lnSpc>
            </a:pPr>
            <a:r>
              <a:rPr lang="kk-KZ" sz="1600" i="1" dirty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Денсаулық сақтау </a:t>
            </a:r>
            <a:r>
              <a:rPr lang="kk-KZ" sz="1600" i="1" dirty="0" smtClean="0">
                <a:solidFill>
                  <a:srgbClr val="FFC000"/>
                </a:solidFill>
                <a:latin typeface="Merriweather Bold Italics"/>
                <a:cs typeface="Times New Roman" panose="02020603050405020304" pitchFamily="18" charset="0"/>
              </a:rPr>
              <a:t>ұйымдарында</a:t>
            </a:r>
            <a:endParaRPr lang="en-US" sz="1600" i="1" dirty="0">
              <a:solidFill>
                <a:srgbClr val="FFC000"/>
              </a:solidFill>
              <a:latin typeface="Merriweather Bold Italics"/>
              <a:cs typeface="Times New Roman" panose="02020603050405020304" pitchFamily="18" charset="0"/>
            </a:endParaRPr>
          </a:p>
          <a:p>
            <a:pPr algn="ctr">
              <a:lnSpc>
                <a:spcPts val="2772"/>
              </a:lnSpc>
            </a:pPr>
            <a:endParaRPr lang="ru-RU" sz="1600" spc="18" dirty="0">
              <a:solidFill>
                <a:schemeClr val="bg1"/>
              </a:solidFill>
              <a:latin typeface="Merriweather Bold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27363" y="2968963"/>
            <a:ext cx="3153976" cy="766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2"/>
          <p:cNvSpPr txBox="1"/>
          <p:nvPr/>
        </p:nvSpPr>
        <p:spPr>
          <a:xfrm>
            <a:off x="2814689" y="2625319"/>
            <a:ext cx="3629519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22"/>
              </a:lnSpc>
            </a:pPr>
            <a:r>
              <a:rPr lang="en-US" sz="2800" dirty="0">
                <a:solidFill>
                  <a:srgbClr val="FFFFFF"/>
                </a:solidFill>
                <a:latin typeface="Merriweather"/>
              </a:rPr>
              <a:t>  </a:t>
            </a:r>
            <a:endParaRPr lang="ru-RU" sz="2000" dirty="0">
              <a:solidFill>
                <a:srgbClr val="FFFFFF"/>
              </a:solidFill>
              <a:latin typeface="Merriweather"/>
            </a:endParaRPr>
          </a:p>
          <a:p>
            <a:pPr lvl="0" algn="ctr">
              <a:lnSpc>
                <a:spcPts val="1600"/>
              </a:lnSpc>
            </a:pPr>
            <a:r>
              <a:rPr lang="kk-KZ" sz="2000" b="1" dirty="0" smtClean="0">
                <a:solidFill>
                  <a:srgbClr val="FFC000"/>
                </a:solidFill>
                <a:latin typeface="Merriweather"/>
              </a:rPr>
              <a:t>Бакалавриат,</a:t>
            </a:r>
          </a:p>
          <a:p>
            <a:pPr lvl="0" algn="ctr">
              <a:lnSpc>
                <a:spcPts val="1600"/>
              </a:lnSpc>
            </a:pPr>
            <a:r>
              <a:rPr lang="kk-KZ" sz="2000" b="1" dirty="0">
                <a:solidFill>
                  <a:srgbClr val="FFC000"/>
                </a:solidFill>
                <a:latin typeface="Merriweather"/>
              </a:rPr>
              <a:t>м</a:t>
            </a:r>
            <a:r>
              <a:rPr lang="kk-KZ" sz="2000" b="1" dirty="0" smtClean="0">
                <a:solidFill>
                  <a:srgbClr val="FFC000"/>
                </a:solidFill>
                <a:latin typeface="Merriweather"/>
              </a:rPr>
              <a:t>агистратура,</a:t>
            </a:r>
          </a:p>
          <a:p>
            <a:pPr lvl="0" algn="ctr">
              <a:lnSpc>
                <a:spcPts val="1600"/>
              </a:lnSpc>
            </a:pPr>
            <a:r>
              <a:rPr lang="kk-KZ" sz="2000" b="1" dirty="0" smtClean="0">
                <a:solidFill>
                  <a:srgbClr val="FFC000"/>
                </a:solidFill>
                <a:latin typeface="Merriweather"/>
              </a:rPr>
              <a:t>резидентура</a:t>
            </a:r>
          </a:p>
          <a:p>
            <a:pPr lvl="0" algn="ctr">
              <a:lnSpc>
                <a:spcPts val="1600"/>
              </a:lnSpc>
            </a:pPr>
            <a:endParaRPr lang="kk-KZ" sz="2000" b="1" dirty="0" smtClean="0">
              <a:solidFill>
                <a:srgbClr val="FFFFFF"/>
              </a:solidFill>
              <a:latin typeface="Merriweather Bold Italics"/>
            </a:endParaRPr>
          </a:p>
          <a:p>
            <a:pPr lvl="0" algn="ctr">
              <a:lnSpc>
                <a:spcPts val="1600"/>
              </a:lnSpc>
            </a:pPr>
            <a:endParaRPr lang="en-US" sz="2000" b="1" dirty="0">
              <a:solidFill>
                <a:srgbClr val="FFFFFF"/>
              </a:solidFill>
              <a:latin typeface="Merriweather Bold Italics"/>
            </a:endParaRPr>
          </a:p>
          <a:p>
            <a:pPr>
              <a:lnSpc>
                <a:spcPts val="3522"/>
              </a:lnSpc>
            </a:pPr>
            <a:endParaRPr lang="en-US" sz="2800" dirty="0">
              <a:solidFill>
                <a:srgbClr val="FFFFFF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8845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206" y="5560506"/>
            <a:ext cx="9224410" cy="1269410"/>
            <a:chOff x="0" y="0"/>
            <a:chExt cx="20161280" cy="27744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61281" cy="2774477"/>
            </a:xfrm>
            <a:custGeom>
              <a:avLst/>
              <a:gdLst/>
              <a:ahLst/>
              <a:cxnLst/>
              <a:rect l="l" t="t" r="r" b="b"/>
              <a:pathLst>
                <a:path w="20161281" h="2774477">
                  <a:moveTo>
                    <a:pt x="20036820" y="2774477"/>
                  </a:moveTo>
                  <a:lnTo>
                    <a:pt x="124460" y="2774477"/>
                  </a:lnTo>
                  <a:cubicBezTo>
                    <a:pt x="55880" y="2774477"/>
                    <a:pt x="0" y="2718597"/>
                    <a:pt x="0" y="26500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36820" y="0"/>
                  </a:lnTo>
                  <a:cubicBezTo>
                    <a:pt x="20105401" y="0"/>
                    <a:pt x="20161281" y="55880"/>
                    <a:pt x="20161281" y="124460"/>
                  </a:cubicBezTo>
                  <a:lnTo>
                    <a:pt x="20161281" y="2650017"/>
                  </a:lnTo>
                  <a:cubicBezTo>
                    <a:pt x="20161281" y="2718597"/>
                    <a:pt x="20105401" y="2774477"/>
                    <a:pt x="20036820" y="2774477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15351" y="4173464"/>
            <a:ext cx="2187106" cy="139974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9392" y="2267174"/>
            <a:ext cx="2152683" cy="639087"/>
            <a:chOff x="0" y="0"/>
            <a:chExt cx="4180974" cy="983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7504" y="1348228"/>
            <a:ext cx="2716632" cy="639087"/>
            <a:chOff x="0" y="0"/>
            <a:chExt cx="4180974" cy="9835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7503" y="3346970"/>
            <a:ext cx="2716632" cy="639087"/>
            <a:chOff x="0" y="0"/>
            <a:chExt cx="4180974" cy="9835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>
            <a:off x="2307549" y="2303292"/>
            <a:ext cx="633444" cy="63344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-259564" y="4165630"/>
            <a:ext cx="9663128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7"/>
              </a:lnSpc>
            </a:pPr>
            <a:r>
              <a:rPr lang="en-US" sz="2212" spc="22" dirty="0">
                <a:solidFill>
                  <a:srgbClr val="000000"/>
                </a:solidFill>
                <a:latin typeface="Merriweather Bold"/>
              </a:rPr>
              <a:t>  </a:t>
            </a:r>
            <a:endParaRPr lang="en-US" sz="2212" spc="22" dirty="0">
              <a:solidFill>
                <a:srgbClr val="FF1616"/>
              </a:solidFill>
              <a:latin typeface="Merriweather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392" y="2267174"/>
            <a:ext cx="2105559" cy="559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kk-KZ" sz="1500" spc="15" dirty="0" smtClean="0">
                <a:solidFill>
                  <a:srgbClr val="FEFEFE"/>
                </a:solidFill>
                <a:latin typeface="Merriweather Bold"/>
              </a:rPr>
              <a:t>Техникалық мамандықтар</a:t>
            </a:r>
            <a:endParaRPr lang="en-US" sz="1500" spc="15" dirty="0">
              <a:solidFill>
                <a:srgbClr val="FEFEFE"/>
              </a:solidFill>
              <a:latin typeface="Merriweather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7486" y="1356488"/>
            <a:ext cx="210555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kk-KZ" sz="1500" spc="15" dirty="0" smtClean="0">
                <a:solidFill>
                  <a:srgbClr val="FFFFFF"/>
                </a:solidFill>
                <a:latin typeface="Merriweather Bold"/>
              </a:rPr>
              <a:t>Педагогикалық </a:t>
            </a:r>
            <a:r>
              <a:rPr lang="kk-KZ" sz="1500" spc="15" dirty="0">
                <a:solidFill>
                  <a:srgbClr val="FFFFFF"/>
                </a:solidFill>
                <a:latin typeface="Merriweather Bold"/>
              </a:rPr>
              <a:t>мамандықтар</a:t>
            </a:r>
            <a:endParaRPr lang="en-US" sz="1500" spc="15" dirty="0">
              <a:solidFill>
                <a:srgbClr val="FFFFFF"/>
              </a:solidFill>
              <a:latin typeface="Merriweathe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19693" y="3371560"/>
            <a:ext cx="249225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kk-KZ" sz="1500" spc="15" dirty="0">
                <a:solidFill>
                  <a:srgbClr val="FFFFFF"/>
                </a:solidFill>
                <a:latin typeface="Merriweather Bold"/>
              </a:rPr>
              <a:t>Ауыл шаруашылығы мамандықтар</a:t>
            </a:r>
            <a:endParaRPr lang="en-US" sz="1500" spc="15" dirty="0">
              <a:solidFill>
                <a:srgbClr val="FFFFFF"/>
              </a:solidFill>
              <a:latin typeface="Merriweather Bold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73564" y="1323977"/>
            <a:ext cx="2697156" cy="2776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rgbClr val="FFC000"/>
                </a:solidFill>
                <a:latin typeface="Merriweather Bold Italics"/>
              </a:rPr>
              <a:t>Жұмыс</a:t>
            </a:r>
            <a:r>
              <a:rPr lang="ru-RU" i="1" dirty="0" smtClean="0">
                <a:solidFill>
                  <a:srgbClr val="FFC000"/>
                </a:solidFill>
                <a:latin typeface="Merriweather Bold Italics"/>
              </a:rPr>
              <a:t> </a:t>
            </a:r>
            <a:r>
              <a:rPr lang="ru-RU" i="1" dirty="0" err="1">
                <a:solidFill>
                  <a:srgbClr val="FFC000"/>
                </a:solidFill>
                <a:latin typeface="Merriweather Bold Italics"/>
              </a:rPr>
              <a:t>өтеу</a:t>
            </a:r>
            <a:r>
              <a:rPr lang="ru-RU" i="1" dirty="0">
                <a:solidFill>
                  <a:srgbClr val="FFC000"/>
                </a:solidFill>
                <a:latin typeface="Merriweather Bold Italics"/>
              </a:rPr>
              <a:t> </a:t>
            </a:r>
            <a:r>
              <a:rPr lang="ru-RU" i="1" dirty="0" err="1" smtClean="0">
                <a:solidFill>
                  <a:srgbClr val="FFC000"/>
                </a:solidFill>
                <a:latin typeface="Merriweather Bold Italics"/>
              </a:rPr>
              <a:t>мерзімі</a:t>
            </a:r>
            <a:r>
              <a:rPr lang="ru-RU" i="1" dirty="0" smtClean="0">
                <a:solidFill>
                  <a:srgbClr val="FFC000"/>
                </a:solidFill>
                <a:latin typeface="Merriweather Bold Italics"/>
              </a:rPr>
              <a:t> 2 </a:t>
            </a:r>
            <a:r>
              <a:rPr lang="ru-RU" i="1" dirty="0" err="1" smtClean="0">
                <a:solidFill>
                  <a:srgbClr val="FFC000"/>
                </a:solidFill>
                <a:latin typeface="Merriweather Bold Italics"/>
              </a:rPr>
              <a:t>жыл</a:t>
            </a:r>
            <a:endParaRPr lang="ru-RU" i="1" dirty="0" smtClean="0">
              <a:solidFill>
                <a:srgbClr val="FFC000"/>
              </a:solidFill>
              <a:latin typeface="Merriweather Bold Italics"/>
            </a:endParaRPr>
          </a:p>
          <a:p>
            <a:pPr algn="ctr"/>
            <a:r>
              <a:rPr lang="kk-KZ" sz="3600" b="1" dirty="0" smtClean="0">
                <a:latin typeface="Merriweather Bold Italics"/>
              </a:rPr>
              <a:t>«Серпін»</a:t>
            </a:r>
          </a:p>
          <a:p>
            <a:pPr algn="ctr"/>
            <a:r>
              <a:rPr lang="ru-RU" dirty="0">
                <a:solidFill>
                  <a:srgbClr val="FFC000"/>
                </a:solidFill>
                <a:latin typeface="Merriweather Bold Italics"/>
              </a:rPr>
              <a:t> </a:t>
            </a:r>
            <a:r>
              <a:rPr lang="ru-RU" i="1" dirty="0" smtClean="0">
                <a:solidFill>
                  <a:srgbClr val="FFC000"/>
                </a:solidFill>
                <a:latin typeface="Merriweather Bold Italics"/>
              </a:rPr>
              <a:t>Срок отработки      2 </a:t>
            </a:r>
            <a:r>
              <a:rPr lang="ru-RU" i="1" dirty="0">
                <a:solidFill>
                  <a:srgbClr val="FFC000"/>
                </a:solidFill>
                <a:latin typeface="Merriweather Bold Italics"/>
              </a:rPr>
              <a:t>года </a:t>
            </a:r>
            <a:endParaRPr lang="kk-KZ" i="1" dirty="0">
              <a:solidFill>
                <a:srgbClr val="FFC000"/>
              </a:solidFill>
              <a:latin typeface="Merriweather Bold Italics"/>
            </a:endParaRPr>
          </a:p>
          <a:p>
            <a:pPr algn="ctr"/>
            <a:endParaRPr lang="ru-RU" dirty="0">
              <a:latin typeface="Merriweather Bold"/>
            </a:endParaRPr>
          </a:p>
        </p:txBody>
      </p:sp>
      <p:grpSp>
        <p:nvGrpSpPr>
          <p:cNvPr id="30" name="Group 6"/>
          <p:cNvGrpSpPr/>
          <p:nvPr/>
        </p:nvGrpSpPr>
        <p:grpSpPr>
          <a:xfrm>
            <a:off x="6692064" y="2310713"/>
            <a:ext cx="2329597" cy="639087"/>
            <a:chOff x="0" y="0"/>
            <a:chExt cx="4180974" cy="983573"/>
          </a:xfrm>
        </p:grpSpPr>
        <p:sp>
          <p:nvSpPr>
            <p:cNvPr id="31" name="Freeform 7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grpSp>
        <p:nvGrpSpPr>
          <p:cNvPr id="32" name="Group 8"/>
          <p:cNvGrpSpPr/>
          <p:nvPr/>
        </p:nvGrpSpPr>
        <p:grpSpPr>
          <a:xfrm>
            <a:off x="6232272" y="1397141"/>
            <a:ext cx="2716632" cy="639087"/>
            <a:chOff x="0" y="0"/>
            <a:chExt cx="4180974" cy="983573"/>
          </a:xfrm>
        </p:grpSpPr>
        <p:sp>
          <p:nvSpPr>
            <p:cNvPr id="33" name="Freeform 9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grpSp>
        <p:nvGrpSpPr>
          <p:cNvPr id="34" name="Group 10"/>
          <p:cNvGrpSpPr/>
          <p:nvPr/>
        </p:nvGrpSpPr>
        <p:grpSpPr>
          <a:xfrm>
            <a:off x="6232271" y="3395883"/>
            <a:ext cx="2716632" cy="639087"/>
            <a:chOff x="0" y="0"/>
            <a:chExt cx="4180974" cy="983573"/>
          </a:xfrm>
        </p:grpSpPr>
        <p:sp>
          <p:nvSpPr>
            <p:cNvPr id="35" name="Freeform 11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sp>
        <p:nvSpPr>
          <p:cNvPr id="36" name="TextBox 14"/>
          <p:cNvSpPr txBox="1"/>
          <p:nvPr/>
        </p:nvSpPr>
        <p:spPr>
          <a:xfrm>
            <a:off x="6916102" y="2310713"/>
            <a:ext cx="210555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kk-KZ" sz="1500" spc="15" dirty="0" smtClean="0">
                <a:solidFill>
                  <a:srgbClr val="FEFEFE"/>
                </a:solidFill>
                <a:latin typeface="Merriweather Bold"/>
              </a:rPr>
              <a:t>Технические специальности</a:t>
            </a:r>
          </a:p>
          <a:p>
            <a:pPr algn="ctr">
              <a:lnSpc>
                <a:spcPts val="2250"/>
              </a:lnSpc>
            </a:pPr>
            <a:endParaRPr lang="en-US" sz="1500" spc="15" dirty="0">
              <a:solidFill>
                <a:srgbClr val="FEFEFE"/>
              </a:solidFill>
              <a:latin typeface="Merriweather Bold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6542254" y="1405401"/>
            <a:ext cx="210555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kk-KZ" sz="1500" spc="15" dirty="0" smtClean="0">
                <a:solidFill>
                  <a:srgbClr val="FFFFFF"/>
                </a:solidFill>
                <a:latin typeface="Merriweather Bold"/>
              </a:rPr>
              <a:t>Педагогические специальности</a:t>
            </a:r>
            <a:endParaRPr lang="en-US" sz="1500" spc="15" dirty="0">
              <a:solidFill>
                <a:srgbClr val="FFFFFF"/>
              </a:solidFill>
              <a:latin typeface="Merriweather Bold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6344461" y="3420473"/>
            <a:ext cx="249225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kk-KZ" sz="1500" spc="15" dirty="0">
                <a:solidFill>
                  <a:srgbClr val="FEFEFE"/>
                </a:solidFill>
                <a:latin typeface="Merriweather Bold"/>
              </a:rPr>
              <a:t>Сельскохозяйственные специальности</a:t>
            </a:r>
          </a:p>
        </p:txBody>
      </p:sp>
      <p:pic>
        <p:nvPicPr>
          <p:cNvPr id="3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5908810" y="2266484"/>
            <a:ext cx="633444" cy="6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611560" y="828825"/>
            <a:ext cx="7772400" cy="1364704"/>
            <a:chOff x="0" y="0"/>
            <a:chExt cx="4180974" cy="983573"/>
          </a:xfrm>
        </p:grpSpPr>
        <p:sp>
          <p:nvSpPr>
            <p:cNvPr id="6" name="Freeform 9"/>
            <p:cNvSpPr/>
            <p:nvPr/>
          </p:nvSpPr>
          <p:spPr>
            <a:xfrm>
              <a:off x="0" y="0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38300" y="1251744"/>
            <a:ext cx="5905500" cy="735013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>
                <a:solidFill>
                  <a:schemeClr val="bg1"/>
                </a:solidFill>
                <a:latin typeface="Merriweather Italics" panose="020B0604020202020204" charset="-52"/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  <a:latin typeface="Merriweather Italics" panose="020B0604020202020204" charset="-52"/>
              </a:rPr>
              <a:t>Серпін</a:t>
            </a:r>
            <a:r>
              <a:rPr lang="ru-RU" sz="3200" dirty="0" smtClean="0">
                <a:solidFill>
                  <a:schemeClr val="bg1"/>
                </a:solidFill>
                <a:latin typeface="Merriweather Italics" panose="020B0604020202020204" charset="-52"/>
              </a:rPr>
              <a:t>» </a:t>
            </a:r>
            <a:r>
              <a:rPr lang="ru-RU" sz="3200" dirty="0" err="1" smtClean="0">
                <a:solidFill>
                  <a:schemeClr val="bg1"/>
                </a:solidFill>
                <a:latin typeface="Merriweather Italics" panose="020B0604020202020204" charset="-52"/>
              </a:rPr>
              <a:t>санаты</a:t>
            </a:r>
            <a:r>
              <a:rPr lang="ru-RU" sz="3200" dirty="0" smtClean="0">
                <a:solidFill>
                  <a:schemeClr val="bg1"/>
                </a:solidFill>
                <a:latin typeface="Merriweather Italics" panose="020B0604020202020204" charset="-52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erriweather Italics" panose="020B0604020202020204" charset="-52"/>
              </a:rPr>
              <a:t>бойынша</a:t>
            </a:r>
            <a:r>
              <a:rPr lang="ru-RU" sz="3200" dirty="0" smtClean="0">
                <a:solidFill>
                  <a:schemeClr val="bg1"/>
                </a:solidFill>
                <a:latin typeface="Merriweather Italics" panose="020B0604020202020204" charset="-52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erriweather Italics" panose="020B0604020202020204" charset="-52"/>
              </a:rPr>
              <a:t>жұмыспен</a:t>
            </a:r>
            <a:r>
              <a:rPr lang="ru-RU" sz="3200" dirty="0" smtClean="0">
                <a:solidFill>
                  <a:schemeClr val="bg1"/>
                </a:solidFill>
                <a:latin typeface="Merriweather Italics" panose="020B0604020202020204" charset="-52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erriweather Italics" panose="020B0604020202020204" charset="-52"/>
              </a:rPr>
              <a:t>өтеу</a:t>
            </a:r>
            <a:r>
              <a:rPr lang="ru-RU" sz="3200" dirty="0">
                <a:solidFill>
                  <a:schemeClr val="bg1"/>
                </a:solidFill>
                <a:latin typeface="Merriweather Italics" panose="020B0604020202020204" charset="-52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erriweather Italics" panose="020B0604020202020204" charset="-52"/>
              </a:rPr>
              <a:t>үшін</a:t>
            </a:r>
            <a:r>
              <a:rPr lang="ru-RU" sz="3200" dirty="0">
                <a:solidFill>
                  <a:schemeClr val="bg1"/>
                </a:solidFill>
                <a:latin typeface="Merriweather Italics" panose="020B0604020202020204" charset="-52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Merriweather Italics" panose="020B0604020202020204" charset="-52"/>
              </a:rPr>
              <a:t>өңірлер</a:t>
            </a:r>
            <a:r>
              <a:rPr lang="ru-RU" sz="3200" dirty="0">
                <a:solidFill>
                  <a:schemeClr val="bg1"/>
                </a:solidFill>
                <a:latin typeface="Merriweather Italics" panose="020B0604020202020204" charset="-52"/>
              </a:rPr>
              <a:t>:</a:t>
            </a: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685800" y="2400300"/>
          <a:ext cx="79629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23528" y="790786"/>
            <a:ext cx="8572502" cy="1267315"/>
            <a:chOff x="-9448" y="243786"/>
            <a:chExt cx="4180975" cy="983573"/>
          </a:xfrm>
        </p:grpSpPr>
        <p:sp>
          <p:nvSpPr>
            <p:cNvPr id="3" name="Freeform 9"/>
            <p:cNvSpPr/>
            <p:nvPr/>
          </p:nvSpPr>
          <p:spPr>
            <a:xfrm>
              <a:off x="-9448" y="243786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1056937"/>
            <a:ext cx="5904656" cy="735013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kk-KZ" sz="3200" b="1" dirty="0" smtClean="0">
                <a:solidFill>
                  <a:schemeClr val="bg1"/>
                </a:solidFill>
                <a:latin typeface="Merriweather" panose="020B0604020202020204" charset="-52"/>
              </a:rPr>
              <a:t>Регионы для отработки по категории «Серпін»:</a:t>
            </a:r>
            <a:endParaRPr lang="ru-RU" sz="3200" b="1" dirty="0">
              <a:solidFill>
                <a:schemeClr val="bg1"/>
              </a:solidFill>
              <a:latin typeface="Merriweather" panose="020B0604020202020204" charset="-52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685800" y="2438400"/>
          <a:ext cx="8108375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4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28600" y="-177695"/>
            <a:ext cx="10153128" cy="7272808"/>
            <a:chOff x="-9448" y="243786"/>
            <a:chExt cx="4180975" cy="983573"/>
          </a:xfrm>
        </p:grpSpPr>
        <p:sp>
          <p:nvSpPr>
            <p:cNvPr id="11" name="Freeform 9"/>
            <p:cNvSpPr/>
            <p:nvPr/>
          </p:nvSpPr>
          <p:spPr>
            <a:xfrm>
              <a:off x="-9448" y="243786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78" r="3778"/>
          <a:stretch>
            <a:fillRect/>
          </a:stretch>
        </p:blipFill>
        <p:spPr>
          <a:xfrm>
            <a:off x="3923928" y="2776375"/>
            <a:ext cx="1059871" cy="38377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8706" y="3065655"/>
            <a:ext cx="3301165" cy="32591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211777" y="2506722"/>
            <a:ext cx="3789883" cy="3802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14301" y="207865"/>
            <a:ext cx="65004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3"/>
              </a:lnSpc>
              <a:spcBef>
                <a:spcPct val="0"/>
              </a:spcBef>
            </a:pPr>
            <a:r>
              <a:rPr lang="en-US" sz="2359" b="1" dirty="0" smtClean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kk-KZ" sz="2359" b="1" dirty="0" err="1">
                <a:solidFill>
                  <a:srgbClr val="FFFFFF"/>
                </a:solidFill>
                <a:latin typeface="Merriweather Bold Italics"/>
              </a:rPr>
              <a:t>Ф</a:t>
            </a:r>
            <a:r>
              <a:rPr lang="en-US" sz="2359" b="1" dirty="0" err="1" smtClean="0">
                <a:solidFill>
                  <a:srgbClr val="FFFFFF"/>
                </a:solidFill>
                <a:latin typeface="Merriweather Bold Italics"/>
              </a:rPr>
              <a:t>илософи</a:t>
            </a:r>
            <a:r>
              <a:rPr lang="kk-KZ" sz="2359" b="1" dirty="0">
                <a:solidFill>
                  <a:srgbClr val="FFFFFF"/>
                </a:solidFill>
                <a:latin typeface="Merriweather Bold Italics"/>
              </a:rPr>
              <a:t>я </a:t>
            </a:r>
            <a:r>
              <a:rPr lang="kk-KZ" sz="2359" b="1" dirty="0" smtClean="0">
                <a:solidFill>
                  <a:srgbClr val="FFFFFF"/>
                </a:solidFill>
                <a:latin typeface="Merriweather Bold Italics"/>
              </a:rPr>
              <a:t>докторы</a:t>
            </a:r>
            <a:r>
              <a:rPr lang="en-US" sz="2359" b="1" dirty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kk-KZ" sz="2359" b="1" dirty="0" smtClean="0">
                <a:solidFill>
                  <a:srgbClr val="FFFFFF"/>
                </a:solidFill>
                <a:latin typeface="Merriweather Bold Italics"/>
              </a:rPr>
              <a:t>(</a:t>
            </a:r>
            <a:r>
              <a:rPr lang="en-US" sz="2359" b="1" dirty="0" smtClean="0">
                <a:solidFill>
                  <a:srgbClr val="FFFFFF"/>
                </a:solidFill>
                <a:latin typeface="Merriweather Bold Italics"/>
              </a:rPr>
              <a:t>PhD</a:t>
            </a:r>
            <a:r>
              <a:rPr lang="kk-KZ" sz="2359" b="1" dirty="0" smtClean="0">
                <a:solidFill>
                  <a:srgbClr val="FFFFFF"/>
                </a:solidFill>
                <a:latin typeface="Merriweather Bold Italics"/>
              </a:rPr>
              <a:t>)</a:t>
            </a:r>
          </a:p>
          <a:p>
            <a:pPr algn="ctr">
              <a:lnSpc>
                <a:spcPts val="2383"/>
              </a:lnSpc>
              <a:spcBef>
                <a:spcPct val="0"/>
              </a:spcBef>
            </a:pPr>
            <a:r>
              <a:rPr lang="kk-KZ" sz="2359" b="1" dirty="0" smtClean="0">
                <a:solidFill>
                  <a:srgbClr val="FFFFFF"/>
                </a:solidFill>
                <a:latin typeface="Merriweather Bold Italics"/>
              </a:rPr>
              <a:t>Доктора </a:t>
            </a:r>
            <a:r>
              <a:rPr lang="kk-KZ" sz="2359" b="1" dirty="0">
                <a:solidFill>
                  <a:srgbClr val="FFFFFF"/>
                </a:solidFill>
                <a:latin typeface="Merriweather Bold Italics"/>
              </a:rPr>
              <a:t>философии </a:t>
            </a:r>
            <a:r>
              <a:rPr lang="kk-KZ" sz="2359" b="1" dirty="0" smtClean="0">
                <a:solidFill>
                  <a:srgbClr val="FFFFFF"/>
                </a:solidFill>
                <a:latin typeface="Merriweather Bold Italics"/>
              </a:rPr>
              <a:t>(</a:t>
            </a:r>
            <a:r>
              <a:rPr lang="en-US" sz="2359" b="1" dirty="0" smtClean="0">
                <a:solidFill>
                  <a:srgbClr val="FFFFFF"/>
                </a:solidFill>
                <a:latin typeface="Merriweather Bold Italics"/>
              </a:rPr>
              <a:t>PhD</a:t>
            </a:r>
            <a:r>
              <a:rPr lang="kk-KZ" sz="2359" b="1" dirty="0" smtClean="0">
                <a:solidFill>
                  <a:srgbClr val="FFFFFF"/>
                </a:solidFill>
                <a:latin typeface="Merriweather Bold Italics"/>
              </a:rPr>
              <a:t>)</a:t>
            </a:r>
            <a:endParaRPr lang="en-US" sz="2359" b="1" dirty="0">
              <a:solidFill>
                <a:srgbClr val="FFFFFF"/>
              </a:solidFill>
              <a:latin typeface="Merriweather Bold Italics"/>
            </a:endParaRPr>
          </a:p>
          <a:p>
            <a:pPr algn="ctr">
              <a:lnSpc>
                <a:spcPts val="2383"/>
              </a:lnSpc>
              <a:spcBef>
                <a:spcPct val="0"/>
              </a:spcBef>
            </a:pPr>
            <a:endParaRPr lang="en-US" sz="2359" b="1" dirty="0">
              <a:solidFill>
                <a:srgbClr val="FFFFFF"/>
              </a:solidFill>
              <a:latin typeface="Merriweather Bold Italics"/>
            </a:endParaRPr>
          </a:p>
          <a:p>
            <a:pPr algn="ctr">
              <a:lnSpc>
                <a:spcPts val="2383"/>
              </a:lnSpc>
              <a:spcBef>
                <a:spcPct val="0"/>
              </a:spcBef>
            </a:pPr>
            <a:endParaRPr lang="en-US" sz="2359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180528" y="1217737"/>
            <a:ext cx="360039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kk-KZ" sz="1634" dirty="0" smtClean="0">
                <a:solidFill>
                  <a:srgbClr val="FFFFFF"/>
                </a:solidFill>
                <a:latin typeface="Merriweather"/>
              </a:rPr>
              <a:t>«</a:t>
            </a:r>
            <a:r>
              <a:rPr lang="kk-KZ" sz="1634" dirty="0" smtClean="0">
                <a:solidFill>
                  <a:srgbClr val="FFFFFF"/>
                </a:solidFill>
                <a:latin typeface="Merriweather Bold Italics"/>
              </a:rPr>
              <a:t>Жоғары </a:t>
            </a:r>
            <a:r>
              <a:rPr lang="kk-KZ" sz="1634" dirty="0">
                <a:solidFill>
                  <a:srgbClr val="FFFFFF"/>
                </a:solidFill>
                <a:latin typeface="Merriweather Bold Italics"/>
              </a:rPr>
              <a:t>оқу орнынан кейінгі білім беру </a:t>
            </a:r>
            <a:r>
              <a:rPr lang="kk-KZ" sz="1634" dirty="0" smtClean="0">
                <a:solidFill>
                  <a:srgbClr val="FFFFFF"/>
                </a:solidFill>
                <a:latin typeface="Merriweather Bold Italics"/>
              </a:rPr>
              <a:t>ұйымдарда (</a:t>
            </a:r>
            <a:r>
              <a:rPr lang="kk-KZ" sz="1634" dirty="0">
                <a:solidFill>
                  <a:srgbClr val="FFFFFF"/>
                </a:solidFill>
                <a:latin typeface="Merriweather Bold Italics"/>
              </a:rPr>
              <a:t>ЖЖБҰ)</a:t>
            </a:r>
            <a:endParaRPr lang="en-US" sz="1634" dirty="0">
              <a:solidFill>
                <a:srgbClr val="FFFFFF"/>
              </a:solidFill>
              <a:latin typeface="Merriweather Bold Italics"/>
            </a:endParaRPr>
          </a:p>
          <a:p>
            <a:pPr algn="ctr">
              <a:lnSpc>
                <a:spcPts val="2059"/>
              </a:lnSpc>
            </a:pPr>
            <a:r>
              <a:rPr lang="kk-KZ" sz="1634" dirty="0" smtClean="0">
                <a:solidFill>
                  <a:srgbClr val="FFFFFF"/>
                </a:solidFill>
                <a:latin typeface="Merriweather Bold Italics"/>
              </a:rPr>
              <a:t> </a:t>
            </a:r>
            <a:r>
              <a:rPr lang="kk-KZ" sz="1634" dirty="0">
                <a:solidFill>
                  <a:srgbClr val="FFFFFF"/>
                </a:solidFill>
                <a:latin typeface="Merriweather Bold Italics"/>
              </a:rPr>
              <a:t>немесе ғылыми ұйымдарда</a:t>
            </a:r>
            <a:r>
              <a:rPr lang="kk-KZ" sz="1634" dirty="0" smtClean="0">
                <a:solidFill>
                  <a:srgbClr val="FFFFFF"/>
                </a:solidFill>
                <a:latin typeface="Merriweather Bold Italics"/>
              </a:rPr>
              <a:t>»</a:t>
            </a:r>
            <a:endParaRPr lang="en-US" sz="1634" dirty="0">
              <a:solidFill>
                <a:srgbClr val="FFFFFF"/>
              </a:solidFill>
              <a:latin typeface="Merriweather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73226" y="3800397"/>
            <a:ext cx="2266984" cy="4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7"/>
              </a:lnSpc>
            </a:pPr>
            <a:r>
              <a:rPr lang="kk-KZ" sz="1400" b="1" dirty="0">
                <a:solidFill>
                  <a:srgbClr val="FFC000"/>
                </a:solidFill>
                <a:latin typeface="Open Sans Light Bold"/>
              </a:rPr>
              <a:t>Ғылыми ұйымы/Научная </a:t>
            </a:r>
            <a:r>
              <a:rPr lang="kk-KZ" sz="1400" b="1" dirty="0">
                <a:solidFill>
                  <a:srgbClr val="FFC000"/>
                </a:solidFill>
                <a:latin typeface="Merriweather Bold Italics"/>
              </a:rPr>
              <a:t>организация</a:t>
            </a:r>
            <a:endParaRPr lang="en-US" sz="1400" b="1" dirty="0">
              <a:solidFill>
                <a:srgbClr val="FFC000"/>
              </a:solidFill>
              <a:latin typeface="Merriweather Bold Itali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695230"/>
            <a:ext cx="1545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FFC000"/>
                </a:solidFill>
                <a:latin typeface="Merriweather Bold Italics"/>
              </a:rPr>
              <a:t>ЖЖБҰ/ОВПО</a:t>
            </a:r>
            <a:endParaRPr lang="ru-RU" sz="1400" b="1" dirty="0">
              <a:solidFill>
                <a:srgbClr val="FFC000"/>
              </a:solidFill>
              <a:latin typeface="Merriweather Bold Italics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211777" y="1217736"/>
            <a:ext cx="379089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9"/>
              </a:lnSpc>
            </a:pPr>
            <a:r>
              <a:rPr lang="kk-KZ" sz="1634" dirty="0" smtClean="0">
                <a:solidFill>
                  <a:srgbClr val="FFFFFF"/>
                </a:solidFill>
                <a:latin typeface="Merriweather Bold Italics"/>
              </a:rPr>
              <a:t>«В организациях высшего и (или) послевузовского </a:t>
            </a:r>
            <a:r>
              <a:rPr lang="kk-KZ" sz="1634" dirty="0">
                <a:solidFill>
                  <a:srgbClr val="FFFFFF"/>
                </a:solidFill>
                <a:latin typeface="Merriweather Bold Italics"/>
              </a:rPr>
              <a:t>образования (ОВПО)</a:t>
            </a:r>
            <a:endParaRPr lang="en-US" sz="1634" dirty="0">
              <a:solidFill>
                <a:srgbClr val="FFFFFF"/>
              </a:solidFill>
              <a:latin typeface="Merriweather Bold Italics"/>
            </a:endParaRPr>
          </a:p>
          <a:p>
            <a:pPr algn="ctr">
              <a:lnSpc>
                <a:spcPts val="2059"/>
              </a:lnSpc>
            </a:pPr>
            <a:r>
              <a:rPr lang="kk-KZ" sz="1634" dirty="0" smtClean="0">
                <a:solidFill>
                  <a:srgbClr val="FFFFFF"/>
                </a:solidFill>
                <a:latin typeface="Merriweather Bold Italics"/>
              </a:rPr>
              <a:t>либо в научных организациях»</a:t>
            </a:r>
            <a:endParaRPr lang="en-US" sz="1634" dirty="0">
              <a:solidFill>
                <a:srgbClr val="FFFFFF"/>
              </a:solidFill>
              <a:latin typeface="Merriweather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5583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43172" y="2360797"/>
            <a:ext cx="2067730" cy="2085982"/>
          </a:xfrm>
          <a:prstGeom prst="rect">
            <a:avLst/>
          </a:prstGeom>
        </p:spPr>
      </p:pic>
      <p:grpSp>
        <p:nvGrpSpPr>
          <p:cNvPr id="14" name="Group 8"/>
          <p:cNvGrpSpPr/>
          <p:nvPr/>
        </p:nvGrpSpPr>
        <p:grpSpPr>
          <a:xfrm>
            <a:off x="5903640" y="2419980"/>
            <a:ext cx="3240360" cy="1006527"/>
            <a:chOff x="-9448" y="243786"/>
            <a:chExt cx="4180975" cy="983573"/>
          </a:xfrm>
        </p:grpSpPr>
        <p:sp>
          <p:nvSpPr>
            <p:cNvPr id="15" name="Freeform 9"/>
            <p:cNvSpPr/>
            <p:nvPr/>
          </p:nvSpPr>
          <p:spPr>
            <a:xfrm>
              <a:off x="-9448" y="243786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grpSp>
        <p:nvGrpSpPr>
          <p:cNvPr id="12" name="Group 8"/>
          <p:cNvGrpSpPr/>
          <p:nvPr/>
        </p:nvGrpSpPr>
        <p:grpSpPr>
          <a:xfrm>
            <a:off x="117778" y="2397261"/>
            <a:ext cx="3240360" cy="1006527"/>
            <a:chOff x="-9448" y="243786"/>
            <a:chExt cx="4180975" cy="983573"/>
          </a:xfrm>
        </p:grpSpPr>
        <p:sp>
          <p:nvSpPr>
            <p:cNvPr id="13" name="Freeform 9"/>
            <p:cNvSpPr/>
            <p:nvPr/>
          </p:nvSpPr>
          <p:spPr>
            <a:xfrm>
              <a:off x="-9448" y="243786"/>
              <a:ext cx="4180975" cy="983573"/>
            </a:xfrm>
            <a:custGeom>
              <a:avLst/>
              <a:gdLst/>
              <a:ahLst/>
              <a:cxnLst/>
              <a:rect l="l" t="t" r="r" b="b"/>
              <a:pathLst>
                <a:path w="4180975" h="983573">
                  <a:moveTo>
                    <a:pt x="4056514" y="983573"/>
                  </a:moveTo>
                  <a:lnTo>
                    <a:pt x="124460" y="983573"/>
                  </a:lnTo>
                  <a:cubicBezTo>
                    <a:pt x="55880" y="983573"/>
                    <a:pt x="0" y="927693"/>
                    <a:pt x="0" y="859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56514" y="0"/>
                  </a:lnTo>
                  <a:cubicBezTo>
                    <a:pt x="4125094" y="0"/>
                    <a:pt x="4180975" y="55880"/>
                    <a:pt x="4180975" y="124460"/>
                  </a:cubicBezTo>
                  <a:lnTo>
                    <a:pt x="4180975" y="859113"/>
                  </a:lnTo>
                  <a:cubicBezTo>
                    <a:pt x="4180975" y="927693"/>
                    <a:pt x="4125094" y="983573"/>
                    <a:pt x="4056514" y="983573"/>
                  </a:cubicBezTo>
                  <a:close/>
                </a:path>
              </a:pathLst>
            </a:custGeom>
            <a:solidFill>
              <a:srgbClr val="3572C2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5887" y="5862487"/>
            <a:ext cx="9725501" cy="19942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07221">
            <a:off x="6365219" y="3457076"/>
            <a:ext cx="301493" cy="7068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511776">
            <a:off x="3238775" y="3455702"/>
            <a:ext cx="288119" cy="6754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80469" y="1051574"/>
            <a:ext cx="4462039" cy="61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1"/>
              </a:lnSpc>
            </a:pPr>
            <a:r>
              <a:rPr lang="en-US" sz="1772" dirty="0">
                <a:solidFill>
                  <a:srgbClr val="92D050"/>
                </a:solidFill>
                <a:latin typeface="Merriweather Bold"/>
              </a:rPr>
              <a:t> </a:t>
            </a:r>
            <a:r>
              <a:rPr lang="kk-KZ" sz="1772" dirty="0">
                <a:solidFill>
                  <a:srgbClr val="92D050"/>
                </a:solidFill>
                <a:latin typeface="Merriweather Bold Italics"/>
              </a:rPr>
              <a:t>Меншік нысанына қарамастан ұйымдарда жұмыспен өтейді </a:t>
            </a:r>
            <a:endParaRPr lang="en-US" sz="1772" dirty="0">
              <a:solidFill>
                <a:srgbClr val="92D050"/>
              </a:solidFill>
              <a:latin typeface="Merriweather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4299" y="213994"/>
            <a:ext cx="6348699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1"/>
              </a:lnSpc>
              <a:spcBef>
                <a:spcPct val="0"/>
              </a:spcBef>
            </a:pPr>
            <a:r>
              <a:rPr lang="kk-KZ" sz="2400" dirty="0">
                <a:solidFill>
                  <a:srgbClr val="3572C2"/>
                </a:solidFill>
                <a:latin typeface="Merriweather Bold Italics"/>
              </a:rPr>
              <a:t>Мемлекеттік білім беру тапсырысы негізінде білім алған басқа мамандықтар</a:t>
            </a:r>
          </a:p>
          <a:p>
            <a:pPr algn="ctr">
              <a:lnSpc>
                <a:spcPts val="3131"/>
              </a:lnSpc>
              <a:spcBef>
                <a:spcPct val="0"/>
              </a:spcBef>
            </a:pPr>
            <a:endParaRPr lang="en-US" sz="2700" dirty="0">
              <a:solidFill>
                <a:srgbClr val="3572C2"/>
              </a:solidFill>
              <a:latin typeface="Merriweath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0902" y="2580162"/>
            <a:ext cx="2703538" cy="51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8"/>
              </a:lnSpc>
            </a:pPr>
            <a:r>
              <a:rPr lang="en-US" sz="3113" dirty="0" err="1">
                <a:solidFill>
                  <a:schemeClr val="bg1"/>
                </a:solidFill>
                <a:latin typeface="Merriweather Bold"/>
              </a:rPr>
              <a:t>Бакалавриат</a:t>
            </a:r>
            <a:endParaRPr lang="en-US" sz="3113" dirty="0">
              <a:solidFill>
                <a:schemeClr val="bg1"/>
              </a:solidFill>
              <a:latin typeface="Merriweathe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17883" y="2656269"/>
            <a:ext cx="4467244" cy="491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1"/>
              </a:lnSpc>
            </a:pPr>
            <a:r>
              <a:rPr lang="en-US" sz="3008" dirty="0" err="1">
                <a:solidFill>
                  <a:schemeClr val="bg1"/>
                </a:solidFill>
                <a:latin typeface="Merriweather Bold"/>
              </a:rPr>
              <a:t>Магистратура</a:t>
            </a:r>
            <a:endParaRPr lang="en-US" sz="3008" dirty="0">
              <a:solidFill>
                <a:schemeClr val="bg1"/>
              </a:solidFill>
              <a:latin typeface="Merriweather Bold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441539">
            <a:off x="3268786" y="1706910"/>
            <a:ext cx="288119" cy="67549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788527">
            <a:off x="6303519" y="1692053"/>
            <a:ext cx="288119" cy="6754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28800" y="4992218"/>
            <a:ext cx="6100580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600"/>
              </a:lnSpc>
              <a:spcBef>
                <a:spcPct val="0"/>
              </a:spcBef>
            </a:pPr>
            <a:r>
              <a:rPr lang="ru-RU" sz="2400" dirty="0">
                <a:solidFill>
                  <a:srgbClr val="3572C2"/>
                </a:solidFill>
                <a:latin typeface="Merriweather Bold Italics"/>
              </a:rPr>
              <a:t>Г</a:t>
            </a:r>
            <a:r>
              <a:rPr lang="ru-RU" sz="2400" dirty="0" smtClean="0">
                <a:solidFill>
                  <a:srgbClr val="3572C2"/>
                </a:solidFill>
                <a:latin typeface="Merriweather Bold Italics"/>
              </a:rPr>
              <a:t>осударственный образовательный заказ</a:t>
            </a:r>
          </a:p>
          <a:p>
            <a:pPr lvl="0" algn="ctr">
              <a:lnSpc>
                <a:spcPts val="26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3572C2"/>
                </a:solidFill>
                <a:latin typeface="Merriweather Bold Italics"/>
              </a:rPr>
              <a:t> </a:t>
            </a:r>
            <a:r>
              <a:rPr lang="ru-RU" sz="2400" dirty="0">
                <a:solidFill>
                  <a:srgbClr val="3572C2"/>
                </a:solidFill>
                <a:latin typeface="Merriweather Bold Italics"/>
              </a:rPr>
              <a:t>(другие специальности)</a:t>
            </a:r>
            <a:endParaRPr lang="ru-RU" sz="2400" dirty="0" smtClean="0">
              <a:solidFill>
                <a:srgbClr val="3572C2"/>
              </a:solidFill>
              <a:latin typeface="Merriweather Bold Italics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95536" y="4239930"/>
            <a:ext cx="8924078" cy="532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2"/>
              </a:lnSpc>
            </a:pPr>
            <a:r>
              <a:rPr lang="en-US" sz="1770" dirty="0">
                <a:solidFill>
                  <a:srgbClr val="FFC000"/>
                </a:solidFill>
                <a:latin typeface="Open Sans Light Bold Italics"/>
              </a:rPr>
              <a:t> </a:t>
            </a:r>
            <a:r>
              <a:rPr lang="en-US" sz="1770" dirty="0">
                <a:solidFill>
                  <a:srgbClr val="92D050"/>
                </a:solidFill>
                <a:latin typeface="Merriweather Bold Italics"/>
              </a:rPr>
              <a:t>В </a:t>
            </a:r>
            <a:r>
              <a:rPr lang="en-US" sz="1770" dirty="0" err="1">
                <a:solidFill>
                  <a:srgbClr val="92D050"/>
                </a:solidFill>
                <a:latin typeface="Merriweather Bold Italics"/>
              </a:rPr>
              <a:t>организациях</a:t>
            </a:r>
            <a:r>
              <a:rPr lang="en-US" sz="1770" dirty="0">
                <a:solidFill>
                  <a:srgbClr val="92D050"/>
                </a:solidFill>
                <a:latin typeface="Merriweather Bold Italics"/>
              </a:rPr>
              <a:t> </a:t>
            </a:r>
            <a:r>
              <a:rPr lang="en-US" sz="1770" dirty="0" err="1">
                <a:solidFill>
                  <a:srgbClr val="92D050"/>
                </a:solidFill>
                <a:latin typeface="Merriweather Bold Italics"/>
              </a:rPr>
              <a:t>независимо</a:t>
            </a:r>
            <a:r>
              <a:rPr lang="en-US" sz="1770" dirty="0">
                <a:solidFill>
                  <a:srgbClr val="92D050"/>
                </a:solidFill>
                <a:latin typeface="Merriweather Bold Italics"/>
              </a:rPr>
              <a:t> </a:t>
            </a:r>
            <a:r>
              <a:rPr lang="en-US" sz="1770" dirty="0" err="1">
                <a:solidFill>
                  <a:srgbClr val="92D050"/>
                </a:solidFill>
                <a:latin typeface="Merriweather Bold Italics"/>
              </a:rPr>
              <a:t>от</a:t>
            </a:r>
            <a:r>
              <a:rPr lang="en-US" sz="1770" dirty="0">
                <a:solidFill>
                  <a:srgbClr val="92D050"/>
                </a:solidFill>
                <a:latin typeface="Merriweather Bold Italics"/>
              </a:rPr>
              <a:t> </a:t>
            </a:r>
            <a:r>
              <a:rPr lang="en-US" sz="1770" dirty="0" err="1">
                <a:solidFill>
                  <a:srgbClr val="92D050"/>
                </a:solidFill>
                <a:latin typeface="Merriweather Bold Italics"/>
              </a:rPr>
              <a:t>формы</a:t>
            </a:r>
            <a:r>
              <a:rPr lang="en-US" sz="1770" dirty="0">
                <a:solidFill>
                  <a:srgbClr val="92D050"/>
                </a:solidFill>
                <a:latin typeface="Merriweather Bold Italics"/>
              </a:rPr>
              <a:t> </a:t>
            </a:r>
            <a:r>
              <a:rPr lang="en-US" sz="1770" dirty="0" err="1">
                <a:solidFill>
                  <a:srgbClr val="92D050"/>
                </a:solidFill>
                <a:latin typeface="Merriweather Bold Italics"/>
              </a:rPr>
              <a:t>собственности</a:t>
            </a:r>
            <a:endParaRPr lang="en-US" sz="1770" dirty="0">
              <a:solidFill>
                <a:srgbClr val="92D050"/>
              </a:solidFill>
              <a:latin typeface="Merriweather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2550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1447</Words>
  <Application>Microsoft Office PowerPoint</Application>
  <PresentationFormat>Экран (4:3)</PresentationFormat>
  <Paragraphs>192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Book Antiqua</vt:lpstr>
      <vt:lpstr>Calibri</vt:lpstr>
      <vt:lpstr>굴림</vt:lpstr>
      <vt:lpstr>Merriweather</vt:lpstr>
      <vt:lpstr>Merriweather Bold</vt:lpstr>
      <vt:lpstr>Merriweather Bold Italics</vt:lpstr>
      <vt:lpstr>Merriweather Italics</vt:lpstr>
      <vt:lpstr>Open Sans Extra Bold</vt:lpstr>
      <vt:lpstr>Open Sans Light Bold</vt:lpstr>
      <vt:lpstr>Open Sans Light Bold Italics</vt:lpstr>
      <vt:lpstr>Times New Roman</vt:lpstr>
      <vt:lpstr>Тема Office</vt:lpstr>
      <vt:lpstr>1_Тема Office</vt:lpstr>
      <vt:lpstr>Жас мамандар мен философия докторларының (PhD) жұмысты өтеу міндеті </vt:lpstr>
      <vt:lpstr>Презентация PowerPoint</vt:lpstr>
      <vt:lpstr>Презентация PowerPoint</vt:lpstr>
      <vt:lpstr>Презентация PowerPoint</vt:lpstr>
      <vt:lpstr>Презентация PowerPoint</vt:lpstr>
      <vt:lpstr>«Серпін» санаты бойынша жұмыспен өтеу үшін өңірлер:</vt:lpstr>
      <vt:lpstr>Регионы для отработки по категории «Серпін»:</vt:lpstr>
      <vt:lpstr>Презентация PowerPoint</vt:lpstr>
      <vt:lpstr>Презентация PowerPoint</vt:lpstr>
      <vt:lpstr>Презентация PowerPoint</vt:lpstr>
      <vt:lpstr>2021 жылғы 8 қаңтардағы № 410-VI  заңмен «Білім туралы» Қазақстан Республикасының Заңына өзгерістер мен толықтырулар енгізілді, оларға сәйкес:</vt:lpstr>
      <vt:lpstr>От 08.01.2021 г. № 410-VI внесены изменения и дополнения в Закон Республики Казахстан «Об образовании», согласно которым: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Саятжановна Тастанбаева</dc:creator>
  <cp:lastModifiedBy>Термирбаев Арман Амангалиевич</cp:lastModifiedBy>
  <cp:revision>111</cp:revision>
  <dcterms:created xsi:type="dcterms:W3CDTF">2019-02-25T04:24:15Z</dcterms:created>
  <dcterms:modified xsi:type="dcterms:W3CDTF">2023-04-10T08:43:45Z</dcterms:modified>
</cp:coreProperties>
</file>