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6" r:id="rId4"/>
    <p:sldId id="282" r:id="rId5"/>
    <p:sldId id="283" r:id="rId6"/>
    <p:sldId id="287" r:id="rId7"/>
    <p:sldId id="289" r:id="rId8"/>
    <p:sldId id="290" r:id="rId9"/>
    <p:sldId id="295" r:id="rId10"/>
    <p:sldId id="308" r:id="rId11"/>
    <p:sldId id="309" r:id="rId12"/>
    <p:sldId id="307" r:id="rId13"/>
    <p:sldId id="292" r:id="rId14"/>
    <p:sldId id="301" r:id="rId15"/>
    <p:sldId id="302" r:id="rId16"/>
    <p:sldId id="299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81E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581E55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cat>
            <c:strRef>
              <c:f>Лист1!$A$2:$A$4</c:f>
              <c:strCache>
                <c:ptCount val="3"/>
                <c:pt idx="0">
                  <c:v>доктора наук</c:v>
                </c:pt>
                <c:pt idx="1">
                  <c:v>кандидаты наук</c:v>
                </c:pt>
                <c:pt idx="2">
                  <c:v>магистры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AF-E549-BE84-68E67EF7C186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C9A9-9C74-4D6A-8329-D23871700DE0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E4D9C-D98A-4AAB-8CCC-3B206F415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.jpeg"/><Relationship Id="rId4" Type="http://schemas.openxmlformats.org/officeDocument/2006/relationships/image" Target="../media/image34.gif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Презентация специальности\фон.jpg"/>
          <p:cNvPicPr>
            <a:picLocks noChangeAspect="1" noChangeArrowheads="1"/>
          </p:cNvPicPr>
          <p:nvPr/>
        </p:nvPicPr>
        <p:blipFill>
          <a:blip r:embed="rId2" cstate="print">
            <a:lum bright="-18000" contrast="-15000"/>
          </a:blip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5720" y="0"/>
            <a:ext cx="492922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none" spc="0" dirty="0">
                <a:ln w="1905"/>
                <a:solidFill>
                  <a:srgbClr val="CC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</a:t>
            </a:r>
            <a:r>
              <a:rPr lang="ru-RU" sz="3200" b="1" dirty="0">
                <a:ln w="1905"/>
                <a:solidFill>
                  <a:srgbClr val="CC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kk-KZ" sz="3200" b="1" cap="none" spc="0" dirty="0">
                <a:ln w="1905"/>
                <a:solidFill>
                  <a:srgbClr val="CC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Правовые дисциплины</a:t>
            </a:r>
            <a:r>
              <a:rPr lang="ru-RU" sz="3200" b="1" dirty="0">
                <a:ln w="1905"/>
                <a:solidFill>
                  <a:srgbClr val="CC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200" b="1" cap="none" spc="0" dirty="0">
              <a:ln w="1905"/>
              <a:solidFill>
                <a:srgbClr val="CC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715016"/>
            <a:ext cx="3714776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C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Специальность</a:t>
            </a:r>
          </a:p>
          <a:p>
            <a:pPr algn="ctr"/>
            <a:r>
              <a:rPr lang="ru-RU" sz="3200" b="1" dirty="0">
                <a:ln w="1905"/>
                <a:solidFill>
                  <a:srgbClr val="CC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«Юриспруденция»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472518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Северо-Казахстанским государственным университетом и правоохранительными органами  Северо-Казахстанской области заключены меморандумы о подготовке специалистов, которые после окончания учебы будут работать в правоохранительных органах области.</a:t>
            </a:r>
          </a:p>
        </p:txBody>
      </p:sp>
      <p:pic>
        <p:nvPicPr>
          <p:cNvPr id="1026" name="Picture 2" descr="d:\dokumenti polzovatelej\amospanova\Desktop\ВСЕ ФОТО\IMG-20191121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897950" cy="2714644"/>
          </a:xfrm>
          <a:prstGeom prst="rect">
            <a:avLst/>
          </a:prstGeom>
          <a:noFill/>
        </p:spPr>
      </p:pic>
      <p:pic>
        <p:nvPicPr>
          <p:cNvPr id="32770" name="Picture 2" descr="d:\dokumenti polzovatelej\amospanova\Desktop\ВСЕ ФОТО\IMG-20191121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3500438" cy="2714644"/>
          </a:xfrm>
          <a:prstGeom prst="rect">
            <a:avLst/>
          </a:prstGeom>
          <a:noFill/>
        </p:spPr>
      </p:pic>
      <p:pic>
        <p:nvPicPr>
          <p:cNvPr id="5" name="Picture 2" descr="https://go1.imgsmail.ru/imgpreview?key=2db0ccb78bdc4d8f&amp;mb=imgdb_preview_10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643578"/>
            <a:ext cx="1432882" cy="1071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медиации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okumenti polzovatelej\nbaranova\Desktop\43ad7ae2-7868-4e8c-a2bf-12f262cc2e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153890" cy="210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kumenti polzovatelej\nbaranova\Desktop\97d868b3-d536-4fa5-831f-773081913b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357298"/>
            <a:ext cx="310876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kumenti polzovatelej\nbaranova\Desktop\77b73e9d-2d34-4a2d-9991-6af87f1588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357430"/>
            <a:ext cx="1895551" cy="284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kumenti polzovatelej\nbaranova\Desktop\0dc67b7a-f250-42af-9ac3-cddbbeea11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3094431" cy="206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AutoShape 7" descr="blob:https://web.whatsapp.com/5de37276-410c-49e4-aa41-ff7ca4133b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blob:https://web.whatsapp.com/5de37276-410c-49e4-aa41-ff7ca4133b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d:\dokumenti polzovatelej\nbaranova\Desktop\5de37276-410c-49e4-aa41-ff7ca4133b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0686" y="4214819"/>
            <a:ext cx="321596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eakordyukevich\Desktop\Презентация специальности\47c0752e368df4803eb2b8ea90404b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1724020" cy="16240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1044" y="285728"/>
            <a:ext cx="5496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Профессиональная </a:t>
            </a:r>
          </a:p>
          <a:p>
            <a:pPr algn="ctr"/>
            <a:r>
              <a:rPr lang="ru-RU" sz="48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5854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pic>
        <p:nvPicPr>
          <p:cNvPr id="6" name="Содержимое 5" descr="DSC_418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1624724" cy="1432457"/>
          </a:xfrm>
          <a:prstGeom prst="rect">
            <a:avLst/>
          </a:prstGeom>
        </p:spPr>
      </p:pic>
      <p:pic>
        <p:nvPicPr>
          <p:cNvPr id="7" name="Picture 2" descr="C:\Users\dtkonyrbaeva\Desktop\Динара\Динара\DSC_4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290"/>
            <a:ext cx="1357322" cy="1500198"/>
          </a:xfrm>
          <a:prstGeom prst="rect">
            <a:avLst/>
          </a:prstGeom>
          <a:noFill/>
        </p:spPr>
      </p:pic>
      <p:pic>
        <p:nvPicPr>
          <p:cNvPr id="8" name="Picture 2" descr="C:\Users\dtkonyrbaeva\Desktop\Динара\Динара\DSC_4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785926"/>
            <a:ext cx="1571636" cy="1357322"/>
          </a:xfrm>
          <a:prstGeom prst="rect">
            <a:avLst/>
          </a:prstGeom>
          <a:noFill/>
        </p:spPr>
      </p:pic>
      <p:sp>
        <p:nvSpPr>
          <p:cNvPr id="10" name="Горизонтальный свиток 9"/>
          <p:cNvSpPr/>
          <p:nvPr/>
        </p:nvSpPr>
        <p:spPr>
          <a:xfrm>
            <a:off x="357158" y="1857364"/>
            <a:ext cx="4214842" cy="107157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Лабораторные занятия в криминалистических лабораториях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643438" y="3214686"/>
            <a:ext cx="4214842" cy="107157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студенческой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юридической клинике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57158" y="4500570"/>
            <a:ext cx="4214842" cy="107157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Прохождение практики в правоохранительных органах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dtkonyrbaeva\Desktop\Динара\Динара\IMG-20171026-WA001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357694"/>
            <a:ext cx="1500198" cy="1285860"/>
          </a:xfrm>
          <a:prstGeom prst="rect">
            <a:avLst/>
          </a:prstGeom>
          <a:noFill/>
        </p:spPr>
      </p:pic>
      <p:pic>
        <p:nvPicPr>
          <p:cNvPr id="14" name="Picture 3" descr="DSC024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000372"/>
            <a:ext cx="16862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0" descr="DSC_41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1785926"/>
            <a:ext cx="1656663" cy="1357322"/>
          </a:xfrm>
          <a:prstGeom prst="rect">
            <a:avLst/>
          </a:prstGeom>
        </p:spPr>
      </p:pic>
      <p:pic>
        <p:nvPicPr>
          <p:cNvPr id="15" name="Picture 2" descr="https://go1.imgsmail.ru/imgpreview?key=2db0ccb78bdc4d8f&amp;mb=imgdb_preview_108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643578"/>
            <a:ext cx="143288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1928802"/>
            <a:ext cx="37261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Яркая </a:t>
            </a:r>
          </a:p>
          <a:p>
            <a:pPr algn="ctr"/>
            <a:r>
              <a:rPr lang="ru-RU" sz="48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8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туденческая</a:t>
            </a:r>
          </a:p>
          <a:p>
            <a:pPr algn="ctr"/>
            <a:r>
              <a:rPr lang="ru-RU" sz="48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жизнь</a:t>
            </a:r>
          </a:p>
        </p:txBody>
      </p:sp>
      <p:pic>
        <p:nvPicPr>
          <p:cNvPr id="6" name="Содержимое 5" descr="1489675353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786082" cy="2053858"/>
          </a:xfrm>
          <a:prstGeom prst="rect">
            <a:avLst/>
          </a:prstGeom>
        </p:spPr>
      </p:pic>
      <p:pic>
        <p:nvPicPr>
          <p:cNvPr id="7" name="Содержимое 5" descr="IMG-20170608-WA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429132"/>
            <a:ext cx="2134398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akordyukevich\Downloads\IMG-20171127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2428892" cy="2071678"/>
          </a:xfrm>
          <a:prstGeom prst="rect">
            <a:avLst/>
          </a:prstGeom>
          <a:noFill/>
        </p:spPr>
      </p:pic>
      <p:pic>
        <p:nvPicPr>
          <p:cNvPr id="2050" name="Picture 2" descr="C:\Users\eakordyukevich\Downloads\20171017_144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429132"/>
            <a:ext cx="2643206" cy="2098703"/>
          </a:xfrm>
          <a:prstGeom prst="rect">
            <a:avLst/>
          </a:prstGeom>
          <a:noFill/>
        </p:spPr>
      </p:pic>
      <p:pic>
        <p:nvPicPr>
          <p:cNvPr id="2051" name="Picture 3" descr="C:\Users\eakordyukevich\Downloads\IMG-20171127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04363"/>
            <a:ext cx="2357454" cy="2395943"/>
          </a:xfrm>
          <a:prstGeom prst="rect">
            <a:avLst/>
          </a:prstGeom>
          <a:noFill/>
        </p:spPr>
      </p:pic>
      <p:pic>
        <p:nvPicPr>
          <p:cNvPr id="5122" name="Picture 2" descr="d:\dokumenti polzovatelej\amospanova\Desktop\ВСЕ ФОТО\IMG-2019112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500306"/>
            <a:ext cx="2302854" cy="1876356"/>
          </a:xfrm>
          <a:prstGeom prst="rect">
            <a:avLst/>
          </a:prstGeom>
          <a:noFill/>
        </p:spPr>
      </p:pic>
      <p:pic>
        <p:nvPicPr>
          <p:cNvPr id="5123" name="Picture 3" descr="d:\dokumenti polzovatelej\amospanova\Desktop\ВСЕ ФОТО\IMG-20191003-WA003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-142900"/>
            <a:ext cx="2928958" cy="2286016"/>
          </a:xfrm>
          <a:prstGeom prst="rect">
            <a:avLst/>
          </a:prstGeom>
          <a:noFill/>
        </p:spPr>
      </p:pic>
      <p:pic>
        <p:nvPicPr>
          <p:cNvPr id="5124" name="Picture 4" descr="d:\dokumenti polzovatelej\amospanova\Desktop\все фото 3\IMG-20191121-WA00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071679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295" y="2924943"/>
            <a:ext cx="3122021" cy="175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268760"/>
            <a:ext cx="4040188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СНО «Цивилист»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34" y="1928802"/>
            <a:ext cx="8291264" cy="10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СНО – обучающиеся по специальности «Юриспруденция» с 1 по 4 курс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1268760"/>
            <a:ext cx="4041775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СНО «Фемида»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solidFill>
                  <a:srgbClr val="FF0000"/>
                </a:solidFill>
              </a:rPr>
              <a:t>СТУДЕНЧЕСКИЕ НАУЧНЫЕ ОБЩЕСТВА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dokumenti polzovatelej\amospanova\Desktop\ВСЕ ФОТО\IMG-20191121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3209211" cy="2786082"/>
          </a:xfrm>
          <a:prstGeom prst="rect">
            <a:avLst/>
          </a:prstGeom>
          <a:noFill/>
        </p:spPr>
      </p:pic>
      <p:pic>
        <p:nvPicPr>
          <p:cNvPr id="3075" name="Picture 3" descr="d:\dokumenti polzovatelej\amospanova\Desktop\ВСЕ ФОТО\IMG-20191121-WA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48778"/>
            <a:ext cx="2643206" cy="2409222"/>
          </a:xfrm>
          <a:prstGeom prst="rect">
            <a:avLst/>
          </a:prstGeom>
          <a:noFill/>
        </p:spPr>
      </p:pic>
      <p:pic>
        <p:nvPicPr>
          <p:cNvPr id="3078" name="Picture 6" descr="d:\dokumenti polzovatelej\amospanova\Desktop\ВСЕ ФОТО\IMG-20191003-WA0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86058"/>
            <a:ext cx="2643206" cy="1589472"/>
          </a:xfrm>
          <a:prstGeom prst="rect">
            <a:avLst/>
          </a:prstGeom>
          <a:noFill/>
        </p:spPr>
      </p:pic>
      <p:pic>
        <p:nvPicPr>
          <p:cNvPr id="3079" name="Picture 7" descr="d:\dokumenti polzovatelej\amospanova\Desktop\все фото 2\IMG-20191003-WA0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12" y="4857760"/>
            <a:ext cx="2666987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327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 нашего факультета являются активными участниками всех мероприятий, проводимых в университете: КВН, спортивных соревнований, конкурсов, в которых неоднократно становились победителями.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dokumenti polzovatelej\amospanova\Desktop\ВСЕ ФОТО\IMG-2019112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714776" cy="2423410"/>
          </a:xfrm>
          <a:prstGeom prst="rect">
            <a:avLst/>
          </a:prstGeom>
          <a:noFill/>
        </p:spPr>
      </p:pic>
      <p:pic>
        <p:nvPicPr>
          <p:cNvPr id="9" name="Picture 3" descr="d:\dokumenti polzovatelej\amospanova\Desktop\ВСЕ ФОТО\IMG-20191121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4236226" cy="2835401"/>
          </a:xfrm>
          <a:prstGeom prst="rect">
            <a:avLst/>
          </a:prstGeom>
          <a:noFill/>
        </p:spPr>
      </p:pic>
      <p:pic>
        <p:nvPicPr>
          <p:cNvPr id="2053" name="Picture 5" descr="d:\dokumenti polzovatelej\amospanova\Desktop\ВСЕ ФОТО\IMG-20191121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190"/>
            <a:ext cx="3643338" cy="2466869"/>
          </a:xfrm>
          <a:prstGeom prst="rect">
            <a:avLst/>
          </a:prstGeom>
          <a:noFill/>
        </p:spPr>
      </p:pic>
      <p:pic>
        <p:nvPicPr>
          <p:cNvPr id="2054" name="Picture 6" descr="d:\dokumenti polzovatelej\amospanova\Desktop\все фото 3\IMG-20191121-WA00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1428736"/>
            <a:ext cx="4357717" cy="2063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akordyukevich\Desktop\Презентация специальности\goethe-turk-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70" y="428604"/>
            <a:ext cx="8222309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4000504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Arial" pitchFamily="34" charset="0"/>
              </a:rPr>
              <a:t>	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У того, кто решит изучить  все законы, не останется времени их нарушать.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И.В. Гетте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5256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АДРЕС: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000108"/>
            <a:ext cx="5000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150000, г.Петропавловск,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ул.Жумабаева,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корпус №6 СКГУ им. М.Козыбаева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каб. № 223/а, тел.: 49-32-02 (1242)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Добро пожаловать!</a:t>
            </a:r>
          </a:p>
        </p:txBody>
      </p:sp>
      <p:pic>
        <p:nvPicPr>
          <p:cNvPr id="8" name="Picture 2" descr="C:\Users\kimanov\Pictures\6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5072098" cy="2798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Презентация специальност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786214" cy="2643206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214282" y="214290"/>
            <a:ext cx="4857784" cy="2643206"/>
          </a:xfrm>
          <a:prstGeom prst="verticalScroll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CC0000"/>
                </a:solidFill>
                <a:latin typeface="Constantia" pitchFamily="18" charset="0"/>
                <a:cs typeface="Times New Roman" pitchFamily="18" charset="0"/>
              </a:rPr>
              <a:t>Кафедра «Правовые дисциплины»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  <a:cs typeface="Times New Roman" pitchFamily="18" charset="0"/>
              </a:rPr>
              <a:t>образована в 2001 году вместе с созданным в Северо-Казахстанском государственном университете юридическим факультетом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57158" y="3857628"/>
            <a:ext cx="2357454" cy="50006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Бакалавриат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86124"/>
            <a:ext cx="7572428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latin typeface="Bookman Old Style" pitchFamily="18" charset="0"/>
              </a:rPr>
              <a:t>Образовательные программы</a:t>
            </a:r>
            <a:endParaRPr lang="ru-RU" sz="2800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857628"/>
            <a:ext cx="2857520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6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В04201- «Юриспруденция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214282" y="4929198"/>
            <a:ext cx="2500330" cy="500066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Магистратура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786322"/>
            <a:ext cx="2857520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7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04201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«Юриспруденция»</a:t>
            </a:r>
          </a:p>
        </p:txBody>
      </p:sp>
      <p:pic>
        <p:nvPicPr>
          <p:cNvPr id="4098" name="Picture 2" descr="D:\Презентация специальности\5B03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857628"/>
            <a:ext cx="2643206" cy="2159284"/>
          </a:xfrm>
          <a:prstGeom prst="rect">
            <a:avLst/>
          </a:prstGeom>
          <a:noFill/>
        </p:spPr>
      </p:pic>
      <p:pic>
        <p:nvPicPr>
          <p:cNvPr id="16386" name="Picture 2" descr="https://go1.imgsmail.ru/imgpreview?key=2db0ccb78bdc4d8f&amp;mb=imgdb_preview_10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643578"/>
            <a:ext cx="143288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14393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Академическая степень: </a:t>
            </a:r>
          </a:p>
          <a:p>
            <a:pPr algn="ctr"/>
            <a:r>
              <a:rPr lang="ru-RU" sz="32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бакалавр права </a:t>
            </a:r>
          </a:p>
          <a:p>
            <a:pPr algn="ctr"/>
            <a:r>
              <a:rPr lang="ru-RU" sz="32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по специальности 6В04201</a:t>
            </a:r>
          </a:p>
          <a:p>
            <a:pPr algn="ctr"/>
            <a:r>
              <a:rPr lang="ru-RU" sz="32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«Юриспруденция».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3000372"/>
            <a:ext cx="6929486" cy="17145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законных прав и интересов государства, физических и юридических лиц, возникающих в правовой сфере.</a:t>
            </a:r>
          </a:p>
          <a:p>
            <a:pPr algn="ctr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28662" y="1857364"/>
            <a:ext cx="7286676" cy="928694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Сфера профессиональной деятельности: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eakordyukevich\Desktop\Презентация специальности\42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929198"/>
            <a:ext cx="2500330" cy="1664314"/>
          </a:xfrm>
          <a:prstGeom prst="rect">
            <a:avLst/>
          </a:prstGeom>
          <a:noFill/>
        </p:spPr>
      </p:pic>
      <p:pic>
        <p:nvPicPr>
          <p:cNvPr id="2051" name="Picture 3" descr="C:\Users\eakordyukevich\Desktop\Презентация специальности\full_zey4iK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929199"/>
            <a:ext cx="2500330" cy="1643074"/>
          </a:xfrm>
          <a:prstGeom prst="rect">
            <a:avLst/>
          </a:prstGeom>
          <a:noFill/>
        </p:spPr>
      </p:pic>
      <p:pic>
        <p:nvPicPr>
          <p:cNvPr id="2052" name="Picture 4" descr="C:\Users\eakordyukevich\Desktop\Презентация специальности\2581059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857760"/>
            <a:ext cx="235745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3108" y="2143116"/>
            <a:ext cx="4714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Объекты </a:t>
            </a:r>
          </a:p>
          <a:p>
            <a:pPr algn="ctr"/>
            <a:r>
              <a:rPr lang="ru-RU" sz="3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6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рофессиональной</a:t>
            </a:r>
          </a:p>
          <a:p>
            <a:pPr algn="ctr"/>
            <a:r>
              <a:rPr lang="ru-RU" sz="36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1357298"/>
            <a:ext cx="3071834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правоохранительные органы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214290"/>
            <a:ext cx="3429024" cy="10715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судебные, исполнительные и представительные органы государственной власти и управления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6314" y="4500570"/>
            <a:ext cx="2143140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организации образования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29322" y="1357298"/>
            <a:ext cx="3071834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государственные и негосударственные предприятия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72166" y="3286124"/>
            <a:ext cx="3071834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адвокатура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0" y="3286124"/>
            <a:ext cx="3071834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Банки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000232" y="4500570"/>
            <a:ext cx="2286016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страховые 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аудиторские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компании</a:t>
            </a:r>
          </a:p>
        </p:txBody>
      </p:sp>
      <p:pic>
        <p:nvPicPr>
          <p:cNvPr id="5123" name="Picture 3" descr="D:\Презентация специальности\299f00e97d43b5abbe92e123c4bfe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1156382" cy="857256"/>
          </a:xfrm>
          <a:prstGeom prst="rect">
            <a:avLst/>
          </a:prstGeom>
          <a:noFill/>
        </p:spPr>
      </p:pic>
      <p:pic>
        <p:nvPicPr>
          <p:cNvPr id="5124" name="Picture 4" descr="D:\Презентация специальности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85992"/>
            <a:ext cx="1178711" cy="857256"/>
          </a:xfrm>
          <a:prstGeom prst="rect">
            <a:avLst/>
          </a:prstGeom>
          <a:noFill/>
        </p:spPr>
      </p:pic>
      <p:pic>
        <p:nvPicPr>
          <p:cNvPr id="5125" name="Picture 5" descr="D:\Презентация специальности\droittrav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1162033" cy="774689"/>
          </a:xfrm>
          <a:prstGeom prst="rect">
            <a:avLst/>
          </a:prstGeom>
          <a:noFill/>
        </p:spPr>
      </p:pic>
      <p:pic>
        <p:nvPicPr>
          <p:cNvPr id="5126" name="Picture 6" descr="D:\Презентация специальности\1488457204_fem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4000504"/>
            <a:ext cx="1214446" cy="917008"/>
          </a:xfrm>
          <a:prstGeom prst="rect">
            <a:avLst/>
          </a:prstGeom>
          <a:noFill/>
        </p:spPr>
      </p:pic>
      <p:pic>
        <p:nvPicPr>
          <p:cNvPr id="1026" name="Picture 2" descr="C:\Users\eakordyukevich\Desktop\Презентация специальности\77777777777777777777777777777777777yyyyyyyyyyyy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1214446" cy="928694"/>
          </a:xfrm>
          <a:prstGeom prst="rect">
            <a:avLst/>
          </a:prstGeom>
          <a:noFill/>
        </p:spPr>
      </p:pic>
      <p:pic>
        <p:nvPicPr>
          <p:cNvPr id="1027" name="Picture 3" descr="C:\Users\eakordyukevich\Desktop\Презентация специальности\2412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429264"/>
            <a:ext cx="1071570" cy="901695"/>
          </a:xfrm>
          <a:prstGeom prst="rect">
            <a:avLst/>
          </a:prstGeom>
          <a:noFill/>
        </p:spPr>
      </p:pic>
      <p:pic>
        <p:nvPicPr>
          <p:cNvPr id="1028" name="Picture 4" descr="C:\Users\eakordyukevich\Desktop\Презентация специальности\ANP-Transcriptions-Insuran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429264"/>
            <a:ext cx="1052496" cy="928670"/>
          </a:xfrm>
          <a:prstGeom prst="rect">
            <a:avLst/>
          </a:prstGeom>
          <a:noFill/>
        </p:spPr>
      </p:pic>
      <p:pic>
        <p:nvPicPr>
          <p:cNvPr id="19" name="Picture 2" descr="https://go1.imgsmail.ru/imgpreview?key=2db0ccb78bdc4d8f&amp;mb=imgdb_preview_108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643578"/>
            <a:ext cx="143288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4714876" y="3071810"/>
            <a:ext cx="4143404" cy="164307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  <a:p>
            <a:pPr algn="ctr"/>
            <a:endParaRPr lang="ru-RU" sz="2000" b="1" u="sng" dirty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организационно-управленческая 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деятельность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в государственных органах и организациях Республики Казахстан; </a:t>
            </a:r>
          </a:p>
          <a:p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286380" y="214290"/>
            <a:ext cx="3714776" cy="221457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u="sng" dirty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правоохранительная деятельность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в органах внутренних дел, финансовой полиции, национальной безопасности, прокуратуры, судебных организациях и т.д.;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28596" y="5072074"/>
            <a:ext cx="3857652" cy="164307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педагогическая деятельность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в учебных заведениях, дающих среднее и среднее профессиональное образование. 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428596" y="3071810"/>
            <a:ext cx="3786214" cy="1714512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юридическая и консультационная деятельность </a:t>
            </a:r>
            <a:r>
              <a:rPr lang="ru-RU" sz="2000" dirty="0">
                <a:solidFill>
                  <a:schemeClr val="tx1"/>
                </a:solidFill>
              </a:rPr>
              <a:t>в качестве адвоката, юрисконсульта;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0"/>
            <a:ext cx="106260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0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CC0000"/>
                </a:solidFill>
              </a:rPr>
              <a:t>Выпускник </a:t>
            </a:r>
          </a:p>
          <a:p>
            <a:pPr algn="ctr"/>
            <a:r>
              <a:rPr lang="ru-RU" sz="2800" u="sng" dirty="0">
                <a:solidFill>
                  <a:srgbClr val="CC0000"/>
                </a:solidFill>
              </a:rPr>
              <a:t>Специальности </a:t>
            </a:r>
            <a:endParaRPr lang="en-US" sz="2800" u="sng" dirty="0">
              <a:solidFill>
                <a:srgbClr val="CC0000"/>
              </a:solidFill>
            </a:endParaRPr>
          </a:p>
          <a:p>
            <a:pPr algn="ctr"/>
            <a:r>
              <a:rPr lang="ru-RU" sz="2800" u="sng" dirty="0">
                <a:solidFill>
                  <a:srgbClr val="CC0000"/>
                </a:solidFill>
              </a:rPr>
              <a:t>6В04201 «Юриспруденция» </a:t>
            </a:r>
          </a:p>
          <a:p>
            <a:pPr algn="ctr"/>
            <a:r>
              <a:rPr lang="ru-RU" sz="2800" dirty="0">
                <a:solidFill>
                  <a:srgbClr val="CC0000"/>
                </a:solidFill>
              </a:rPr>
              <a:t>имеет широкие возможности для трудоустройства</a:t>
            </a:r>
          </a:p>
        </p:txBody>
      </p:sp>
      <p:pic>
        <p:nvPicPr>
          <p:cNvPr id="3074" name="Picture 2" descr="C:\Users\eakordyukevich\Desktop\Презентация специальност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786322"/>
            <a:ext cx="1319208" cy="988634"/>
          </a:xfrm>
          <a:prstGeom prst="rect">
            <a:avLst/>
          </a:prstGeom>
          <a:noFill/>
        </p:spPr>
      </p:pic>
      <p:pic>
        <p:nvPicPr>
          <p:cNvPr id="3075" name="Picture 3" descr="C:\Users\eakordyukevich\Desktop\Презентация специальности\rabo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572140"/>
            <a:ext cx="1285876" cy="1126034"/>
          </a:xfrm>
          <a:prstGeom prst="rect">
            <a:avLst/>
          </a:prstGeom>
          <a:noFill/>
        </p:spPr>
      </p:pic>
      <p:pic>
        <p:nvPicPr>
          <p:cNvPr id="3076" name="Picture 4" descr="C:\Users\eakordyukevich\Desktop\Презентация специальности\Dollarphotoclub_63758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1514438" cy="1286005"/>
          </a:xfrm>
          <a:prstGeom prst="rect">
            <a:avLst/>
          </a:prstGeom>
          <a:noFill/>
        </p:spPr>
      </p:pic>
      <p:pic>
        <p:nvPicPr>
          <p:cNvPr id="3077" name="Picture 5" descr="C:\Users\eakordyukevich\Desktop\Презентация специальности\78657b4fe20e01c75bb4c1bf37cae2f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429264"/>
            <a:ext cx="1428760" cy="123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akordyukevich\Desktop\Презентация специальности\ю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57166"/>
            <a:ext cx="8786874" cy="60007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857288" y="0"/>
            <a:ext cx="101441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</a:t>
            </a:r>
          </a:p>
          <a:p>
            <a:pPr algn="ctr"/>
            <a:r>
              <a:rPr lang="ru-RU" sz="9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 </a:t>
            </a:r>
          </a:p>
          <a:p>
            <a:pPr algn="ctr"/>
            <a:r>
              <a:rPr lang="ru-RU" sz="9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</a:t>
            </a:r>
            <a:endParaRPr lang="ru-RU" sz="8000" b="1" cap="none" spc="0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92" y="4714884"/>
            <a:ext cx="91130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«Юриспруденция»?</a:t>
            </a:r>
            <a:endParaRPr lang="ru-RU" sz="8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637" y="357166"/>
            <a:ext cx="86630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Высококвалифицированный </a:t>
            </a:r>
          </a:p>
          <a:p>
            <a:pPr algn="ctr"/>
            <a:r>
              <a:rPr lang="ru-RU" sz="44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профессорско-преподавательский</a:t>
            </a:r>
          </a:p>
          <a:p>
            <a:pPr algn="ctr"/>
            <a:r>
              <a:rPr lang="ru-RU" sz="44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состав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854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pic>
        <p:nvPicPr>
          <p:cNvPr id="4099" name="Picture 3" descr="C:\Users\eakordyukevich\Downloads\1 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429264"/>
            <a:ext cx="1357289" cy="1428736"/>
          </a:xfrm>
          <a:prstGeom prst="rect">
            <a:avLst/>
          </a:prstGeom>
          <a:noFill/>
        </p:spPr>
      </p:pic>
      <p:pic>
        <p:nvPicPr>
          <p:cNvPr id="1026" name="Picture 2" descr="C:\Users\eakordyukevich\Downloads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429264"/>
            <a:ext cx="1214446" cy="1428736"/>
          </a:xfrm>
          <a:prstGeom prst="rect">
            <a:avLst/>
          </a:prstGeom>
          <a:noFill/>
        </p:spPr>
      </p:pic>
      <p:pic>
        <p:nvPicPr>
          <p:cNvPr id="1028" name="Picture 4" descr="C:\Users\eakordyukevich\Downloads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429264"/>
            <a:ext cx="1357322" cy="1428736"/>
          </a:xfrm>
          <a:prstGeom prst="rect">
            <a:avLst/>
          </a:prstGeom>
          <a:noFill/>
        </p:spPr>
      </p:pic>
      <p:pic>
        <p:nvPicPr>
          <p:cNvPr id="1029" name="Picture 5" descr="C:\Users\eakordyukevich\Downloads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429264"/>
            <a:ext cx="1285852" cy="1428736"/>
          </a:xfrm>
          <a:prstGeom prst="rect">
            <a:avLst/>
          </a:prstGeom>
          <a:noFill/>
        </p:spPr>
      </p:pic>
      <p:pic>
        <p:nvPicPr>
          <p:cNvPr id="1030" name="Picture 6" descr="C:\Users\eakordyukevich\Downloads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5429264"/>
            <a:ext cx="1285884" cy="1428736"/>
          </a:xfrm>
          <a:prstGeom prst="rect">
            <a:avLst/>
          </a:prstGeom>
          <a:noFill/>
        </p:spPr>
      </p:pic>
      <p:pic>
        <p:nvPicPr>
          <p:cNvPr id="1032" name="Picture 8" descr="C:\Users\eakordyukevich\Downloads\сертификат кафедр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5429264"/>
            <a:ext cx="1285852" cy="1428736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/>
        </p:nvGraphicFramePr>
        <p:xfrm>
          <a:off x="4286248" y="2000240"/>
          <a:ext cx="4333884" cy="346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Picture 2" descr="d:\dokumenti polzovatelej\amospanova\Desktop\ВСЕ ФОТО\IMG-20191121-WA00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714488"/>
            <a:ext cx="2143140" cy="1717489"/>
          </a:xfrm>
          <a:prstGeom prst="rect">
            <a:avLst/>
          </a:prstGeom>
          <a:noFill/>
        </p:spPr>
      </p:pic>
      <p:pic>
        <p:nvPicPr>
          <p:cNvPr id="3" name="Picture 3" descr="d:\dokumenti polzovatelej\amospanova\Desktop\ВСЕ ФОТО\IMG-20191121-WA002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3500438"/>
            <a:ext cx="3096512" cy="1937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648" y="214290"/>
            <a:ext cx="86393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Грамотно выстроенная система</a:t>
            </a:r>
          </a:p>
          <a:p>
            <a:pPr algn="ctr"/>
            <a:r>
              <a:rPr lang="ru-RU" sz="48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учебной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854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pic>
        <p:nvPicPr>
          <p:cNvPr id="8" name="Picture 3" descr="C:\Users\eakordyukevich\Downloads\20171030_1524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143512"/>
            <a:ext cx="1500198" cy="1421394"/>
          </a:xfrm>
          <a:prstGeom prst="rect">
            <a:avLst/>
          </a:prstGeom>
          <a:noFill/>
        </p:spPr>
      </p:pic>
      <p:pic>
        <p:nvPicPr>
          <p:cNvPr id="2050" name="Picture 2" descr="C:\Users\eakordyukevich\Downloads\20171013_11403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143512"/>
            <a:ext cx="1714480" cy="1547736"/>
          </a:xfrm>
          <a:prstGeom prst="rect">
            <a:avLst/>
          </a:prstGeom>
          <a:noFill/>
        </p:spPr>
      </p:pic>
      <p:pic>
        <p:nvPicPr>
          <p:cNvPr id="2052" name="Picture 4" descr="C:\Users\eakordyukevich\Downloads\20171013_111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1493673" cy="1357322"/>
          </a:xfrm>
          <a:prstGeom prst="rect">
            <a:avLst/>
          </a:prstGeom>
          <a:noFill/>
        </p:spPr>
      </p:pic>
      <p:pic>
        <p:nvPicPr>
          <p:cNvPr id="2053" name="Picture 5" descr="C:\Users\eakordyukevich\Desktop\Презентация специальности\droittrav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143512"/>
            <a:ext cx="1571636" cy="1503633"/>
          </a:xfrm>
          <a:prstGeom prst="rect">
            <a:avLst/>
          </a:prstGeom>
          <a:noFill/>
        </p:spPr>
      </p:pic>
      <p:sp>
        <p:nvSpPr>
          <p:cNvPr id="14" name="Выноска со стрелкой вправо 13"/>
          <p:cNvSpPr/>
          <p:nvPr/>
        </p:nvSpPr>
        <p:spPr>
          <a:xfrm>
            <a:off x="214282" y="2571744"/>
            <a:ext cx="2214578" cy="2071702"/>
          </a:xfrm>
          <a:prstGeom prst="right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Бакалавр</a:t>
            </a:r>
          </a:p>
          <a:p>
            <a:pPr algn="ctr"/>
            <a:r>
              <a:rPr lang="ru-RU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1857364"/>
            <a:ext cx="6143668" cy="13573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обладает базовыми знаниями в области юридических дисциплин (наук), способствующих формированию высокообразованной личности с широким кругозором и культурой мышления;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3357562"/>
            <a:ext cx="6143668" cy="857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осознает потребность в постоянном обучении, может найти доступные возможности;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429132"/>
            <a:ext cx="6143668" cy="633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способен стремиться и настойчиво продолжать учиться. 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DSC_9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00174"/>
            <a:ext cx="2428892" cy="1565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92691" y="214290"/>
            <a:ext cx="82632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Насыщенная научно-исследовательская</a:t>
            </a:r>
          </a:p>
          <a:p>
            <a:pPr algn="ctr"/>
            <a:r>
              <a:rPr lang="ru-RU" sz="3600" b="1" cap="none" spc="0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214338"/>
            <a:ext cx="5854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pic>
        <p:nvPicPr>
          <p:cNvPr id="6" name="Содержимое 3" descr="20171103_1519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19" y="1428735"/>
            <a:ext cx="2357455" cy="1571637"/>
          </a:xfrm>
        </p:spPr>
      </p:pic>
      <p:sp>
        <p:nvSpPr>
          <p:cNvPr id="8" name="TextBox 7"/>
          <p:cNvSpPr txBox="1"/>
          <p:nvPr/>
        </p:nvSpPr>
        <p:spPr>
          <a:xfrm>
            <a:off x="5357818" y="1428736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/>
              <a:t> </a:t>
            </a:r>
            <a:r>
              <a:rPr lang="ru-RU" sz="2400" b="1" dirty="0"/>
              <a:t>Круглые столы</a:t>
            </a:r>
          </a:p>
          <a:p>
            <a:pPr>
              <a:buBlip>
                <a:blip r:embed="rId4"/>
              </a:buBlip>
            </a:pPr>
            <a:r>
              <a:rPr lang="ru-RU" sz="2400" b="1" dirty="0"/>
              <a:t> Конференции</a:t>
            </a:r>
          </a:p>
          <a:p>
            <a:pPr>
              <a:buBlip>
                <a:blip r:embed="rId4"/>
              </a:buBlip>
            </a:pPr>
            <a:r>
              <a:rPr lang="ru-RU" sz="2400" b="1" dirty="0"/>
              <a:t> Семинары</a:t>
            </a:r>
          </a:p>
          <a:p>
            <a:pPr>
              <a:buBlip>
                <a:blip r:embed="rId4"/>
              </a:buBlip>
            </a:pPr>
            <a:r>
              <a:rPr lang="ru-RU" sz="2400" b="1" dirty="0"/>
              <a:t> Олимпиады</a:t>
            </a:r>
          </a:p>
          <a:p>
            <a:pPr>
              <a:buBlip>
                <a:blip r:embed="rId4"/>
              </a:buBlip>
            </a:pPr>
            <a:r>
              <a:rPr lang="ru-RU" sz="2400" b="1" dirty="0"/>
              <a:t> Конкурсы</a:t>
            </a:r>
            <a:endParaRPr lang="en-US" sz="2400" dirty="0"/>
          </a:p>
        </p:txBody>
      </p:sp>
      <p:pic>
        <p:nvPicPr>
          <p:cNvPr id="10242" name="Picture 2" descr="d:\dokumenti polzovatelej\amospanova\Desktop\ВСЕ ФОТО\IMG-20191121-WA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24"/>
            <a:ext cx="2346175" cy="1714512"/>
          </a:xfrm>
          <a:prstGeom prst="rect">
            <a:avLst/>
          </a:prstGeom>
          <a:noFill/>
        </p:spPr>
      </p:pic>
      <p:pic>
        <p:nvPicPr>
          <p:cNvPr id="10244" name="Picture 4" descr="d:\dokumenti polzovatelej\amospanova\Desktop\все фото 2\IMG-20191003-WA0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357562"/>
            <a:ext cx="2285984" cy="1714488"/>
          </a:xfrm>
          <a:prstGeom prst="rect">
            <a:avLst/>
          </a:prstGeom>
          <a:noFill/>
        </p:spPr>
      </p:pic>
      <p:pic>
        <p:nvPicPr>
          <p:cNvPr id="10245" name="Picture 5" descr="d:\dokumenti polzovatelej\amospanova\Desktop\все фото 2\IMG-20191003-WA0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357562"/>
            <a:ext cx="2381234" cy="1785926"/>
          </a:xfrm>
          <a:prstGeom prst="rect">
            <a:avLst/>
          </a:prstGeom>
          <a:noFill/>
        </p:spPr>
      </p:pic>
      <p:pic>
        <p:nvPicPr>
          <p:cNvPr id="10246" name="Picture 6" descr="d:\dokumenti polzovatelej\amospanova\Desktop\все фото 2\IMG-20191115-WA0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14950"/>
            <a:ext cx="2714611" cy="1500173"/>
          </a:xfrm>
          <a:prstGeom prst="rect">
            <a:avLst/>
          </a:prstGeom>
          <a:noFill/>
        </p:spPr>
      </p:pic>
      <p:pic>
        <p:nvPicPr>
          <p:cNvPr id="10247" name="Picture 7" descr="d:\dokumenti polzovatelej\amospanova\Desktop\все фото 2\IMG-20191121-WA00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286388"/>
            <a:ext cx="2500330" cy="1285860"/>
          </a:xfrm>
          <a:prstGeom prst="rect">
            <a:avLst/>
          </a:prstGeom>
          <a:noFill/>
        </p:spPr>
      </p:pic>
      <p:pic>
        <p:nvPicPr>
          <p:cNvPr id="21" name="Picture 2" descr="https://go1.imgsmail.ru/imgpreview?key=2db0ccb78bdc4d8f&amp;mb=imgdb_preview_108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5643578"/>
            <a:ext cx="143288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332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Между Северо-Казахстанским государственным университетом и правоохранительными органами  Северо-Казахстанской области заключены меморандумы о подготовке специалистов, которые после окончания учебы будут работать в правоохранительных органах области.</vt:lpstr>
      <vt:lpstr>Кабинет медиации</vt:lpstr>
      <vt:lpstr>Слайд 12</vt:lpstr>
      <vt:lpstr>Слайд 13</vt:lpstr>
      <vt:lpstr>СТУДЕНЧЕСКИЕ НАУЧНЫЕ ОБЩЕСТВА</vt:lpstr>
      <vt:lpstr>Студенты нашего факультета являются активными участниками всех мероприятий, проводимых в университете: КВН, спортивных соревнований, конкурсов, в которых неоднократно становились победителями.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истории,  экономики и права  Кафедра «Правовые дисциплины»  Специальность 5В030100  «Юриспруденция»</dc:title>
  <dc:creator>User</dc:creator>
  <cp:lastModifiedBy>nbaranova</cp:lastModifiedBy>
  <cp:revision>96</cp:revision>
  <dcterms:created xsi:type="dcterms:W3CDTF">2017-11-26T16:21:36Z</dcterms:created>
  <dcterms:modified xsi:type="dcterms:W3CDTF">2021-04-19T03:05:16Z</dcterms:modified>
</cp:coreProperties>
</file>