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ink/ink1.xml" ContentType="application/inkml+xml"/>
  <Override PartName="/ppt/theme/themeOverride2.xml" ContentType="application/vnd.openxmlformats-officedocument.themeOverride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20-08-04T06:33:57.78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A9E4861-C874-4E71-B37C-7CE66CDF7375}" emma:medium="tactile" emma:mode="ink">
          <msink:context xmlns:msink="http://schemas.microsoft.com/ink/2010/main" type="writingRegion" rotatedBoundingBox="13531,15343 13253,16717 12128,16489 12407,15115"/>
        </emma:interpretation>
      </emma:emma>
    </inkml:annotationXML>
    <inkml:traceGroup>
      <inkml:annotationXML>
        <emma:emma xmlns:emma="http://www.w3.org/2003/04/emma" version="1.0">
          <emma:interpretation id="{FD26CBFF-C6DC-402C-912B-04E0485B452C}" emma:medium="tactile" emma:mode="ink">
            <msink:context xmlns:msink="http://schemas.microsoft.com/ink/2010/main" type="paragraph" rotatedBoundingBox="13531,15343 13253,16717 12128,16489 12407,151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9CDBFC-3231-49B8-BCFF-63FC4E4F2C3B}" emma:medium="tactile" emma:mode="ink">
              <msink:context xmlns:msink="http://schemas.microsoft.com/ink/2010/main" type="line" rotatedBoundingBox="13531,15343 13253,16717 12128,16489 12407,15115"/>
            </emma:interpretation>
          </emma:emma>
        </inkml:annotationXML>
        <inkml:traceGroup>
          <inkml:annotationXML>
            <emma:emma xmlns:emma="http://www.w3.org/2003/04/emma" version="1.0">
              <emma:interpretation id="{C2E12337-E98E-4F05-9D33-4649524A6C45}" emma:medium="tactile" emma:mode="ink">
                <msink:context xmlns:msink="http://schemas.microsoft.com/ink/2010/main" type="inkWord" rotatedBoundingBox="13531,15343 13253,16717 12128,16489 12407,15115"/>
              </emma:interpretation>
              <emma:one-of disjunction-type="recognition" id="oneOf0">
                <emma:interpretation id="interp0" emma:lang="ru-RU" emma:confidence="0">
                  <emma:literal>о</emma:literal>
                </emma:interpretation>
                <emma:interpretation id="interp1" emma:lang="ru-RU" emma:confidence="0">
                  <emma:literal>°</emma:literal>
                </emma:interpretation>
                <emma:interpretation id="interp2" emma:lang="ru-RU" emma:confidence="0">
                  <emma:literal>О</emma:literal>
                </emma:interpretation>
                <emma:interpretation id="interp3" emma:lang="ru-RU" emma:confidence="0">
                  <emma:literal>0</emma:literal>
                </emma:interpretation>
                <emma:interpretation id="interp4" emma:lang="ru-RU" emma:confidence="0">
                  <emma:literal>D</emma:literal>
                </emma:interpretation>
              </emma:one-of>
            </emma:emma>
          </inkml:annotationXML>
          <inkml:trace contextRef="#ctx0" brushRef="#br0">1267 270,'-38'0,"-1"0,1 0,38 0,-38 0,38-38,0 0,0 38,0 0,0-38,-38 38,38-38,-38 0,38 38,0-38,-39 38,39 0,-38-38,0 38,38 0,-38 0,-39 0,39 0,0 0,0 0,-39 0,39 0,0 0,38 0,-76 0,76 0,-39 0,39 0,-38 0,38 38,-38-38,38 0,0 0,0 38,0 0,-38-38,38 0,-76 38,76-38,-39 38,39 0,0-38,-38 38,38-38,0 0,0 38,0-38,0 38,-38 0,38-38,0 38,0-38,0 38,0 0,0-38,0 38,0-38,0 38,0-38,0 38,0 0,-38-38,38 38,0-38,0 38,0 1,0-39,-38 0,38 38,0-38,0 38,0-38,0 38,0 0,0-38,-39 38,39-38,0 38,0 0,0-38,0 38,0-38,0 38,0-38,0 38,0 0,0-38,0 0,0 38,0-38,0 38,0 0,39-38,-39 0,0 38,0-38,0 38,38-38,-38 0,0 38,0 0,38-38,-38 0,0 38,38-38,0 0,-38 38,0-38,39 0,-39 38,0-38,38 0,-38 0,38 0,-38 0,38 0,-38 0,38 38,-38-38,38 0,1 0,37 0,-76 0,76 0,-76 0,0 38,39-38,-39 0,38 0,-38 0,38 0,0 0,-38 0,38 0,-38 0,39 0,-39 0,38 0,0 0,-38 0,38 0,-38 0,38 0,1 0,-39 0,38 0,-38 0,38 0,-38-38,0 38,0 0,38 0,0-38,-38 0,0 38,39-38,-39 38,0 0,0-38,38 38,-38 0,38-38,-38 0,0 38,0-38,0 38,0-38,38 38,-38-38,0 38,0-38,0 38,0 0,0-38,0 38,0-38,38 0,-38 38,0-38,0 38,0-38,0 0,0 38,0-38,0 38,0-38,0 38,0-38,0 0,0 38,0-38,0 38,0-38,0 38,0-39,0 1,0 38,0-38,0 38,0-38,0 0,0 38,0-38,0 38,0-38,-38 38,38 0,-38-38,38 0,-38 38,38-38,0 38,-38 0,38-38,0 0,0 38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20-08-04T06:57:13.11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1AC7333-0984-4DAE-A2A5-2BBFEEF8D2C0}" emma:medium="tactile" emma:mode="ink">
          <msink:context xmlns:msink="http://schemas.microsoft.com/ink/2010/main" type="writingRegion" rotatedBoundingBox="8310,9798 6747,9875 6671,8349 8234,8271"/>
        </emma:interpretation>
      </emma:emma>
    </inkml:annotationXML>
    <inkml:traceGroup>
      <inkml:annotationXML>
        <emma:emma xmlns:emma="http://www.w3.org/2003/04/emma" version="1.0">
          <emma:interpretation id="{3FF49BA9-E84F-4A2D-B8FF-1D9429810A10}" emma:medium="tactile" emma:mode="ink">
            <msink:context xmlns:msink="http://schemas.microsoft.com/ink/2010/main" type="paragraph" rotatedBoundingBox="8310,9798 6747,9875 6671,8349 8234,82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2B8FD1-1117-44CD-B075-C00192136DD4}" emma:medium="tactile" emma:mode="ink">
              <msink:context xmlns:msink="http://schemas.microsoft.com/ink/2010/main" type="line" rotatedBoundingBox="8310,9798 6747,9875 6671,8349 8234,8271"/>
            </emma:interpretation>
          </emma:emma>
        </inkml:annotationXML>
        <inkml:traceGroup>
          <inkml:annotationXML>
            <emma:emma xmlns:emma="http://www.w3.org/2003/04/emma" version="1.0">
              <emma:interpretation id="{E3039EA8-D668-4A3A-B023-FB3A25D29336}" emma:medium="tactile" emma:mode="ink">
                <msink:context xmlns:msink="http://schemas.microsoft.com/ink/2010/main" type="inkWord" rotatedBoundingBox="8310,9798 6747,9875 6671,8349 8234,8271"/>
              </emma:interpretation>
              <emma:one-of disjunction-type="recognition" id="oneOf0">
                <emma:interpretation id="interp0" emma:lang="ru-RU" emma:confidence="0">
                  <emma:literal>о</emma:literal>
                </emma:interpretation>
                <emma:interpretation id="interp1" emma:lang="ru-RU" emma:confidence="0">
                  <emma:literal>О</emma:literal>
                </emma:interpretation>
                <emma:interpretation id="interp2" emma:lang="ru-RU" emma:confidence="0">
                  <emma:literal>°</emma:literal>
                </emma:interpretation>
                <emma:interpretation id="interp3" emma:lang="ru-RU" emma:confidence="0">
                  <emma:literal>0</emma:literal>
                </emma:interpretation>
                <emma:interpretation id="interp4" emma:lang="ru-RU" emma:confidence="0">
                  <emma:literal>D</emma:literal>
                </emma:interpretation>
              </emma:one-of>
            </emma:emma>
          </inkml:annotationXML>
          <inkml:trace contextRef="#ctx0" brushRef="#br0">1787 291,'0'0,"-39"-41,-1-1,-38 42,78 0,-39-41,39 41,-39 0,39 0,-39 0,-40 0,40 0,0 0,39-42,-39 1,-40 41,40 0,0-42,39 1,-39 41,39 0,-39 0,0 0,39 0,-40 0,40 0,-39 0,39 0,-39 0,0 0,39 0,-39 0,39 0,-39 0,-1 0,40 0,-39 0,39 0,-39 41,0-41,0 0,39 42,-40-42,1 41,39-41,0 0,-39 42,0-42,39 0,-39 0,39 41,0-41,-39 0,39 42,-40-1,1-41,39 0,-39 42,39-42,-39 0,39 41,0 1,0-42,-39 0,39 41,-39-41,39 42,0-1,0 1,-40-42,40 41,0 1,0-42,0 41,0-41,-39 0,39 42,0-42,0 41,-39 1,39-42,0 41,0-41,0 41,0 1,0-42,0 41,0-41,0 42,0-42,0 41,0 1,0-42,0 41,0-41,0 42,0-42,0 41,0 1,0-42,0 41,0-41,0 42,0-1,0-41,0 42,0-42,0 0,0 41,0-41,0 0,0 42,0-1,0-41,39 42,-39-42,0 0,0 41,39-41,-39 42,40-42,-40 41,39-41,-39 0,39 0,-39 0,39 41,0 1,40-42,-40 41,39 1,-39-42,40 41,-79 1,39-42,-39 0,39 0,0 0,-39 0,39 0,-39 0,40 0,-40 0,39 0,0 0,-39-42,39 42,0 0,0 0,40 0,-79 0,39 0,-39 0,39 0,-39-41,39 41,-39 0,39 0,-39 0,40 0,-40 0,78 0,-78 0,39 0,-39 0,0-42,39 42,0 0,-39-41,0 41,40 0,-40 0,39-42,0 42,-39 0,39 0,-39 0,0-41,39 41,-39-41,0 41,0 0,39-42,1 42,-40 0,0-41,0 41,0-42,39 1,-39 41,0-42,0 42,39-41,0 41,-39-42,0 42,0-41,0 41,0 0,0-42,0 42,0-41,39-1,-39 1,0 41,0-83,0 83,0-42,0 42,0-41,0-1,0 42,0-41,0-1,0 1,0 41,0-41,0 41,0-42,0 42,0-41,0-1,0 42,0-41,0 41,0-42,0 1,0-1,0 42,0-41,0-1,-39 42,0 0,39 0,0 0,-39-41,39 41,0-42,0 42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20-08-04T08:33:20.14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C74C1E7-66D4-41C6-A871-1EC4CD17511A}" emma:medium="tactile" emma:mode="ink">
          <msink:context xmlns:msink="http://schemas.microsoft.com/ink/2010/main" type="writingRegion" rotatedBoundingBox="7778,10318 8635,10318 8635,10731 7778,10731"/>
        </emma:interpretation>
      </emma:emma>
    </inkml:annotationXML>
    <inkml:traceGroup>
      <inkml:annotationXML>
        <emma:emma xmlns:emma="http://www.w3.org/2003/04/emma" version="1.0">
          <emma:interpretation id="{6B0D1BB3-5D6C-4F2E-BB6E-64D4D57ECCBF}" emma:medium="tactile" emma:mode="ink">
            <msink:context xmlns:msink="http://schemas.microsoft.com/ink/2010/main" type="paragraph" rotatedBoundingBox="7778,10318 8635,10318 8635,10731 7778,107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E849F7-FB97-42FD-9193-1F6CE957C77F}" emma:medium="tactile" emma:mode="ink">
              <msink:context xmlns:msink="http://schemas.microsoft.com/ink/2010/main" type="line" rotatedBoundingBox="7778,10318 8635,10318 8635,10731 7778,10731"/>
            </emma:interpretation>
          </emma:emma>
        </inkml:annotationXML>
        <inkml:traceGroup>
          <inkml:annotationXML>
            <emma:emma xmlns:emma="http://www.w3.org/2003/04/emma" version="1.0">
              <emma:interpretation id="{BCCCA3B3-8608-4F1B-BAF0-60017B481065}" emma:medium="tactile" emma:mode="ink">
                <msink:context xmlns:msink="http://schemas.microsoft.com/ink/2010/main" type="inkWord" rotatedBoundingBox="7778,10318 8635,10318 8635,10731 7778,10731"/>
              </emma:interpretation>
              <emma:one-of disjunction-type="recognition" id="oneOf0">
                <emma:interpretation id="interp0" emma:lang="ru-RU" emma:confidence="0">
                  <emma:literal>г</emma:literal>
                </emma:interpretation>
                <emma:interpretation id="interp1" emma:lang="ru-RU" emma:confidence="0">
                  <emma:literal>.</emma:literal>
                </emma:interpretation>
                <emma:interpretation id="interp2" emma:lang="ru-RU" emma:confidence="0">
                  <emma:literal>-</emma:literal>
                </emma:interpretation>
                <emma:interpretation id="interp3" emma:lang="ru-RU" emma:confidence="0">
                  <emma:literal>и</emma:literal>
                </emma:interpretation>
                <emma:interpretation id="interp4" emma:lang="ru-RU" emma:confidence="0">
                  <emma:literal>,</emma:literal>
                </emma:interpretation>
              </emma:one-of>
            </emma:emma>
          </inkml:annotationXML>
          <inkml:trace contextRef="#ctx0" brushRef="#br0">0 99,'0'0,"32"0,-32 0,32 0,-1 32,1 0,0-32,0 63,-1-31,-31-32,32 32,-32-32,32 32,-32-32,32 31,-32 1,0-32,31 0,-31 32,32-32,0 0,-32 0,0 0,0 0,0-32,32 0,-1-31,1 31,0-31,31 31,-31-32,32 33,-64-1,63 32,-63-32,32 32,-32 0,32 0,-1 0,-31 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20-08-04T08:33:28.63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2C821A8-B023-4233-BDDA-92D83F4C5CC3}" emma:medium="tactile" emma:mode="ink">
          <msink:context xmlns:msink="http://schemas.microsoft.com/ink/2010/main" type="writingRegion" rotatedBoundingBox="21807,10983 18435,10924 18448,10211 21820,10270"/>
        </emma:interpretation>
      </emma:emma>
    </inkml:annotationXML>
    <inkml:traceGroup>
      <inkml:annotationXML>
        <emma:emma xmlns:emma="http://www.w3.org/2003/04/emma" version="1.0">
          <emma:interpretation id="{0B4AFF15-79C3-467B-8AD8-137EE0474048}" emma:medium="tactile" emma:mode="ink">
            <msink:context xmlns:msink="http://schemas.microsoft.com/ink/2010/main" type="paragraph" rotatedBoundingBox="21807,10983 18435,10924 18448,10211 21820,102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FFEE40-B330-42C4-AE49-81AE524D8BD9}" emma:medium="tactile" emma:mode="ink">
              <msink:context xmlns:msink="http://schemas.microsoft.com/ink/2010/main" type="line" rotatedBoundingBox="21807,10983 18435,10924 18448,10211 21820,10270"/>
            </emma:interpretation>
          </emma:emma>
        </inkml:annotationXML>
        <inkml:traceGroup>
          <inkml:annotationXML>
            <emma:emma xmlns:emma="http://www.w3.org/2003/04/emma" version="1.0">
              <emma:interpretation id="{1F5C47AF-7256-4C24-8F64-DE0E6EF5AE61}" emma:medium="tactile" emma:mode="ink">
                <msink:context xmlns:msink="http://schemas.microsoft.com/ink/2010/main" type="inkWord" rotatedBoundingBox="21807,10983 18435,10924 18448,10211 21820,10270"/>
              </emma:interpretation>
              <emma:one-of disjunction-type="recognition" id="oneOf0">
                <emma:interpretation id="interp0" emma:lang="ru-RU" emma:confidence="0">
                  <emma:literal>ж</emma:literal>
                </emma:interpretation>
                <emma:interpretation id="interp1" emma:lang="ru-RU" emma:confidence="0">
                  <emma:literal>с</emma:literal>
                </emma:interpretation>
                <emma:interpretation id="interp2" emma:lang="ru-RU" emma:confidence="0">
                  <emma:literal>-</emma:literal>
                </emma:interpretation>
                <emma:interpretation id="interp3" emma:lang="ru-RU" emma:confidence="0">
                  <emma:literal>о</emma:literal>
                </emma:interpretation>
                <emma:interpretation id="interp4" emma:lang="ru-RU" emma:confidence="0">
                  <emma:literal>в</emma:literal>
                </emma:interpretation>
              </emma:one-of>
            </emma:emma>
          </inkml:annotationXML>
          <inkml:trace contextRef="#ctx0" brushRef="#br0">2197 38,'-32'0,"32"0,-32 0,-31 0,31 0,0 0,-31 0,31 0,0 0,-31 32,63-32,-32 0,-31 0,63 0,-64 0,64 0,-32 0,1 0,-1 0,32 0,-32 0,0 0,32 0,-31 0,-1 0,0 0,0 0,1 0,-1 0,0 0,-31 0,-1 0,32 0,1 0,-33 0,32-32,1 32,31 0,-32 0,32 0,-32 0,0 0,32 0,-31 0,31 0,-64 0,32 0,1 0,-1 0,0 0,32 0,-32 0,32 0,-31 0,-1 0,0 0,-31 0,31 0,0 0,32 0,-32 0,32 0,-31 0,-1 0,32 0,-32 0,32 0,-32 0,1 0,-1 0,0 0,0 0,32 0,-31 32,31-32,-32 0,32 0,0 32,-32-32,32 0,0 63,0-63,0 32,0-32,0 32,0 0,0-32,0 31,0-31,0 32,0-32,0 32,0 0,0-32,0 31,0-31,0 32,0 0,0-32,0 32,0-32,0 0,32 0,-32 0,0 31,32-31,-32 0,0 0,31 0,-31 0,32 0,0 0,-32 0,32 0,-32 0,31 32,1-32,-32 0,32 0,-32 32,32-32,-32 0,31 0,1 0,-32 0,32 0,-32 0,32 0,-1 0,-31 0,32 0,-32 0,32 0,-32 0,63 0,-63 0,64 32,-32-32,-1 0,1 0,0 0,0 0,-32 0,31 0,-31 0,32 0,-32 0,32 0,0 0,-1 0,1 0,0 0,0 0,-1 0,1 31,-32-31,32 0,0 0,-1 0,-31 0,32 0,0 0,31 0,-63 0,32 0,-32 0,32 0,-32 0,32 0,-1 0,-31 0,32 0,-32 0,32 0,0 0,-1 32,-31-32,64 0,-1 0,-31 0,0 0,0 0,-32 0,31 0,1 0,-32 0,32 0,-32 0,32 0,-1 0,-31 0,32 0,-32 0,32 0,0 0,-1 0,1 0,32 0,-33 0,1 0,0 0,0 0,-1 0,1 0,32 0,-64 0,31 0,33 0,-64 0,32 0,-1 0,1 0,-32 0,32 0,0-32,-1 32,-31 0,32 0,0 0,0 0,-1 0,-31 0,32 0,0 0,-32 0,32 0,-32-31,31 31,-31 0,32 0,0 0,-32 0,63-32,-63 32,32-32,0 32,0 0,-32 0,31-32,-31 32,32 0,-32 0,0-31,32 31,0-32,-32 0,0 32,0-32,0 32,0-31,0-1,0 32,0-32,0 32,0-32,0 32,0 0,-32-31,32-1,-32 32,32 0,0-32,-63 32,63 0,-32 0,32 0,-32 0,32 0,-32-32,1 32,31 0,-64-31,64 31,-32 0,1 0,31-32,-32 32,0 0,32 0,-32 0,32 0,-31 0,-1 0,32-32,-32 32,0 0,1-32,31 32,-32 0,32 0,-32 0,32 0,-32 0,1 0,-1 0,32 0,-32 0,0-31,32 31,-31 0,31 0,-32 0,0 0,-31 0,31 0,0 0,0 0,1 0,-1 0,32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429-A236-4EDD-817F-C221341C52A1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A48B8A-EA1C-4913-A5E4-5E8897367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429-A236-4EDD-817F-C221341C52A1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8B8A-EA1C-4913-A5E4-5E8897367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429-A236-4EDD-817F-C221341C52A1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8B8A-EA1C-4913-A5E4-5E8897367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429-A236-4EDD-817F-C221341C52A1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A48B8A-EA1C-4913-A5E4-5E8897367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429-A236-4EDD-817F-C221341C52A1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8B8A-EA1C-4913-A5E4-5E8897367F9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429-A236-4EDD-817F-C221341C52A1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8B8A-EA1C-4913-A5E4-5E8897367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429-A236-4EDD-817F-C221341C52A1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0A48B8A-EA1C-4913-A5E4-5E8897367F9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429-A236-4EDD-817F-C221341C52A1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8B8A-EA1C-4913-A5E4-5E8897367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429-A236-4EDD-817F-C221341C52A1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8B8A-EA1C-4913-A5E4-5E8897367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429-A236-4EDD-817F-C221341C52A1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8B8A-EA1C-4913-A5E4-5E8897367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429-A236-4EDD-817F-C221341C52A1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8B8A-EA1C-4913-A5E4-5E8897367F9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0D7429-A236-4EDD-817F-C221341C52A1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A48B8A-EA1C-4913-A5E4-5E8897367F9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hyperlink" Target="http://www.nkzu.kz/" TargetMode="External"/><Relationship Id="rId4" Type="http://schemas.openxmlformats.org/officeDocument/2006/relationships/hyperlink" Target="http://www.rmeb.kz/" TargetMode="External"/><Relationship Id="rId9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emf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customXml" Target="../ink/ink4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548680"/>
            <a:ext cx="33152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Руководство пользователя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 descr="index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931" y="116632"/>
            <a:ext cx="792088" cy="72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7769" y="1068050"/>
            <a:ext cx="7920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effectLst/>
                <a:latin typeface="Times New Roman" pitchFamily="18" charset="0"/>
                <a:cs typeface="Times New Roman" pitchFamily="18" charset="0"/>
              </a:rPr>
              <a:t>Республиканская межвузовская электронная библиотека - корпоративный электронный каталог полнотекстовых образовательных ресурсов вузов Республики Казахстан. </a:t>
            </a:r>
            <a:r>
              <a:rPr lang="ru-RU" sz="1400" b="1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  <a:hlinkClick r:id="rId4"/>
              </a:rPr>
              <a:t>http://www.rmeb.kz</a:t>
            </a:r>
            <a:endParaRPr lang="ru-RU" sz="1400" b="1" dirty="0" smtClean="0"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9906" y="1700808"/>
            <a:ext cx="77105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Шаг 1: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Войти на сайт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http://www.nkzu.kz/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под своим логином и паролем. 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главном сайте университета найти Научную библиотеку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212" y="2348880"/>
            <a:ext cx="5001632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131" y="5733630"/>
            <a:ext cx="5232157" cy="726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Рукописные данные 11"/>
              <p14:cNvContentPartPr/>
              <p14:nvPr/>
            </p14:nvContentPartPr>
            <p14:xfrm>
              <a:off x="6156176" y="5805264"/>
              <a:ext cx="504056" cy="594779"/>
            </p14:xfrm>
          </p:contentPart>
        </mc:Choice>
        <mc:Fallback xmlns="">
          <p:pic>
            <p:nvPicPr>
              <p:cNvPr id="12" name="Рукописные данные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44303" y="5793383"/>
                <a:ext cx="527802" cy="61854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69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548680"/>
            <a:ext cx="867865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Шаг 2: </a:t>
            </a:r>
            <a:r>
              <a:rPr lang="ru-RU" sz="15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 главной странице Научной библиотеки в таблице ресурсов перейти по ссылке в РМЭБ</a:t>
            </a:r>
            <a:endParaRPr lang="ru-RU" sz="15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322171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Рукописные данные 5"/>
              <p14:cNvContentPartPr/>
              <p14:nvPr/>
            </p14:nvContentPartPr>
            <p14:xfrm>
              <a:off x="3851920" y="4005064"/>
              <a:ext cx="691899" cy="720080"/>
            </p14:xfrm>
          </p:contentPart>
        </mc:Choice>
        <mc:Fallback xmlns="">
          <p:pic>
            <p:nvPicPr>
              <p:cNvPr id="6" name="Рукописные данные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40040" y="3993183"/>
                <a:ext cx="715658" cy="74384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911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388" y="1196752"/>
            <a:ext cx="6832079" cy="471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78497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Шаг 3: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Поиск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РМЭБ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можно проводить с помощью поисковой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панели,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либо используя «Расширенный поиск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для специфических поисковых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запросов.</a:t>
            </a:r>
          </a:p>
          <a:p>
            <a:pPr algn="just"/>
            <a:r>
              <a:rPr lang="ru-RU" sz="1300" b="1" dirty="0" smtClean="0">
                <a:effectLst/>
                <a:latin typeface="Times New Roman" pitchFamily="18" charset="0"/>
                <a:cs typeface="Times New Roman" pitchFamily="18" charset="0"/>
              </a:rPr>
              <a:t>Поиск в РМЭБ можно осуществить по автору, заглавию, языку, ключевому слову, учебным дисциплинам и другим поисковым элементам, информация представлена на казахском, русском и английском  языках.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Рукописные данные 5"/>
              <p14:cNvContentPartPr/>
              <p14:nvPr/>
            </p14:nvContentPartPr>
            <p14:xfrm>
              <a:off x="4205645" y="3573016"/>
              <a:ext cx="308880" cy="151920"/>
            </p14:xfrm>
          </p:contentPart>
        </mc:Choice>
        <mc:Fallback xmlns="">
          <p:pic>
            <p:nvPicPr>
              <p:cNvPr id="6" name="Рукописные данные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93765" y="3561136"/>
                <a:ext cx="33264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Рукописные данные 7"/>
              <p14:cNvContentPartPr/>
              <p14:nvPr/>
            </p14:nvContentPartPr>
            <p14:xfrm>
              <a:off x="6721916" y="3501008"/>
              <a:ext cx="1216440" cy="264240"/>
            </p14:xfrm>
          </p:contentPart>
        </mc:Choice>
        <mc:Fallback xmlns="">
          <p:pic>
            <p:nvPicPr>
              <p:cNvPr id="8" name="Рукописные данные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10036" y="3489128"/>
                <a:ext cx="1240200" cy="288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Прямоугольник 8"/>
          <p:cNvSpPr/>
          <p:nvPr/>
        </p:nvSpPr>
        <p:spPr>
          <a:xfrm>
            <a:off x="1011031" y="6227439"/>
            <a:ext cx="7128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Теперь Вы получили доступ в виде чтения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просмотра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полнотекстовым ресурсам.</a:t>
            </a:r>
          </a:p>
        </p:txBody>
      </p:sp>
    </p:spTree>
    <p:extLst>
      <p:ext uri="{BB962C8B-B14F-4D97-AF65-F5344CB8AC3E}">
        <p14:creationId xmlns:p14="http://schemas.microsoft.com/office/powerpoint/2010/main" val="91357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2">
    <a:dk1>
      <a:srgbClr val="000000"/>
    </a:dk1>
    <a:lt1>
      <a:srgbClr val="FFFFFF"/>
    </a:lt1>
    <a:dk2>
      <a:srgbClr val="656162"/>
    </a:dk2>
    <a:lt2>
      <a:srgbClr val="E0DACC"/>
    </a:lt2>
    <a:accent1>
      <a:srgbClr val="4A5A7A"/>
    </a:accent1>
    <a:accent2>
      <a:srgbClr val="00B0F0"/>
    </a:accent2>
    <a:accent3>
      <a:srgbClr val="975C00"/>
    </a:accent3>
    <a:accent4>
      <a:srgbClr val="754D41"/>
    </a:accent4>
    <a:accent5>
      <a:srgbClr val="838995"/>
    </a:accent5>
    <a:accent6>
      <a:srgbClr val="687B66"/>
    </a:accent6>
    <a:hlink>
      <a:srgbClr val="B5740B"/>
    </a:hlink>
    <a:folHlink>
      <a:srgbClr val="7483A0"/>
    </a:folHlink>
  </a:clrScheme>
</a:themeOverride>
</file>

<file path=ppt/theme/themeOverride2.xml><?xml version="1.0" encoding="utf-8"?>
<a:themeOverride xmlns:a="http://schemas.openxmlformats.org/drawingml/2006/main">
  <a:clrScheme name="Твердый переплет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128</Words>
  <Application>Microsoft Office PowerPoint</Application>
  <PresentationFormat>Экран (4:3)</PresentationFormat>
  <Paragraphs>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Косарева Наталья Евгеньевна</dc:creator>
  <cp:lastModifiedBy>Бисимбаева Асия Ержановна</cp:lastModifiedBy>
  <cp:revision>17</cp:revision>
  <dcterms:created xsi:type="dcterms:W3CDTF">2020-08-04T05:36:04Z</dcterms:created>
  <dcterms:modified xsi:type="dcterms:W3CDTF">2020-08-14T09:49:26Z</dcterms:modified>
</cp:coreProperties>
</file>