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diagrams/layout5.xml" ContentType="application/vnd.openxmlformats-officedocument.drawingml.diagramLayout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slides/slide29.xml" ContentType="application/vnd.openxmlformats-officedocument.presentationml.slide+xml"/>
  <Override PartName="/ppt/diagrams/drawing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7"/>
  </p:notesMasterIdLst>
  <p:handoutMasterIdLst>
    <p:handoutMasterId r:id="rId78"/>
  </p:handoutMasterIdLst>
  <p:sldIdLst>
    <p:sldId id="311" r:id="rId2"/>
    <p:sldId id="563" r:id="rId3"/>
    <p:sldId id="565" r:id="rId4"/>
    <p:sldId id="490" r:id="rId5"/>
    <p:sldId id="488" r:id="rId6"/>
    <p:sldId id="643" r:id="rId7"/>
    <p:sldId id="645" r:id="rId8"/>
    <p:sldId id="597" r:id="rId9"/>
    <p:sldId id="634" r:id="rId10"/>
    <p:sldId id="635" r:id="rId11"/>
    <p:sldId id="636" r:id="rId12"/>
    <p:sldId id="670" r:id="rId13"/>
    <p:sldId id="639" r:id="rId14"/>
    <p:sldId id="642" r:id="rId15"/>
    <p:sldId id="671" r:id="rId16"/>
    <p:sldId id="672" r:id="rId17"/>
    <p:sldId id="680" r:id="rId18"/>
    <p:sldId id="682" r:id="rId19"/>
    <p:sldId id="681" r:id="rId20"/>
    <p:sldId id="598" r:id="rId21"/>
    <p:sldId id="640" r:id="rId22"/>
    <p:sldId id="599" r:id="rId23"/>
    <p:sldId id="600" r:id="rId24"/>
    <p:sldId id="601" r:id="rId25"/>
    <p:sldId id="602" r:id="rId26"/>
    <p:sldId id="653" r:id="rId27"/>
    <p:sldId id="649" r:id="rId28"/>
    <p:sldId id="666" r:id="rId29"/>
    <p:sldId id="606" r:id="rId30"/>
    <p:sldId id="607" r:id="rId31"/>
    <p:sldId id="608" r:id="rId32"/>
    <p:sldId id="609" r:id="rId33"/>
    <p:sldId id="610" r:id="rId34"/>
    <p:sldId id="611" r:id="rId35"/>
    <p:sldId id="612" r:id="rId36"/>
    <p:sldId id="614" r:id="rId37"/>
    <p:sldId id="613" r:id="rId38"/>
    <p:sldId id="615" r:id="rId39"/>
    <p:sldId id="616" r:id="rId40"/>
    <p:sldId id="617" r:id="rId41"/>
    <p:sldId id="618" r:id="rId42"/>
    <p:sldId id="619" r:id="rId43"/>
    <p:sldId id="620" r:id="rId44"/>
    <p:sldId id="621" r:id="rId45"/>
    <p:sldId id="622" r:id="rId46"/>
    <p:sldId id="623" r:id="rId47"/>
    <p:sldId id="624" r:id="rId48"/>
    <p:sldId id="625" r:id="rId49"/>
    <p:sldId id="656" r:id="rId50"/>
    <p:sldId id="626" r:id="rId51"/>
    <p:sldId id="627" r:id="rId52"/>
    <p:sldId id="628" r:id="rId53"/>
    <p:sldId id="629" r:id="rId54"/>
    <p:sldId id="630" r:id="rId55"/>
    <p:sldId id="631" r:id="rId56"/>
    <p:sldId id="657" r:id="rId57"/>
    <p:sldId id="632" r:id="rId58"/>
    <p:sldId id="658" r:id="rId59"/>
    <p:sldId id="547" r:id="rId60"/>
    <p:sldId id="535" r:id="rId61"/>
    <p:sldId id="659" r:id="rId62"/>
    <p:sldId id="507" r:id="rId63"/>
    <p:sldId id="558" r:id="rId64"/>
    <p:sldId id="583" r:id="rId65"/>
    <p:sldId id="584" r:id="rId66"/>
    <p:sldId id="585" r:id="rId67"/>
    <p:sldId id="586" r:id="rId68"/>
    <p:sldId id="588" r:id="rId69"/>
    <p:sldId id="589" r:id="rId70"/>
    <p:sldId id="673" r:id="rId71"/>
    <p:sldId id="674" r:id="rId72"/>
    <p:sldId id="675" r:id="rId73"/>
    <p:sldId id="676" r:id="rId74"/>
    <p:sldId id="677" r:id="rId75"/>
    <p:sldId id="678" r:id="rId76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D9A3C"/>
    <a:srgbClr val="006699"/>
    <a:srgbClr val="07779D"/>
    <a:srgbClr val="7A7A7A"/>
    <a:srgbClr val="FF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4" autoAdjust="0"/>
    <p:restoredTop sz="73712" autoAdjust="0"/>
  </p:normalViewPr>
  <p:slideViewPr>
    <p:cSldViewPr>
      <p:cViewPr>
        <p:scale>
          <a:sx n="72" d="100"/>
          <a:sy n="72" d="100"/>
        </p:scale>
        <p:origin x="-1656" y="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41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14"/>
    </p:cViewPr>
  </p:sorterViewPr>
  <p:notesViewPr>
    <p:cSldViewPr>
      <p:cViewPr>
        <p:scale>
          <a:sx n="100" d="100"/>
          <a:sy n="100" d="100"/>
        </p:scale>
        <p:origin x="-1548" y="1362"/>
      </p:cViewPr>
      <p:guideLst>
        <p:guide orient="horz" pos="3127"/>
        <p:guide pos="210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582040-72BF-4A8D-98EE-471479147D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06A246-8C7E-4D42-BAD0-8135FF4AF2DF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000" b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Информация об индексе доступна в Скопусе</a:t>
          </a:r>
          <a:endParaRPr lang="en-US" sz="2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636D0AB4-A792-47AF-B4C7-CA29414CB415}" type="parTrans" cxnId="{CC33A2D1-3562-4914-81FE-47D951CAB4AB}">
      <dgm:prSet/>
      <dgm:spPr/>
      <dgm:t>
        <a:bodyPr/>
        <a:lstStyle/>
        <a:p>
          <a:endParaRPr lang="en-US"/>
        </a:p>
      </dgm:t>
    </dgm:pt>
    <dgm:pt modelId="{32617100-A386-451D-A795-558A64775C62}" type="sibTrans" cxnId="{CC33A2D1-3562-4914-81FE-47D951CAB4AB}">
      <dgm:prSet/>
      <dgm:spPr/>
      <dgm:t>
        <a:bodyPr/>
        <a:lstStyle/>
        <a:p>
          <a:endParaRPr lang="en-US"/>
        </a:p>
      </dgm:t>
    </dgm:pt>
    <dgm:pt modelId="{DB3A6EEE-5D7A-42C2-A8D2-E127F023F06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000" b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Оценивает исследователя на основе публикационной истории</a:t>
          </a:r>
          <a:endParaRPr lang="en-US" sz="2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1255246F-58E6-4A60-A2E9-967886A8FEC2}" type="parTrans" cxnId="{356EE11B-1465-4BDD-BA42-4AC46AED7883}">
      <dgm:prSet/>
      <dgm:spPr/>
      <dgm:t>
        <a:bodyPr/>
        <a:lstStyle/>
        <a:p>
          <a:endParaRPr lang="en-US"/>
        </a:p>
      </dgm:t>
    </dgm:pt>
    <dgm:pt modelId="{41536320-8414-43EF-8F13-B8E9CFAE22DE}" type="sibTrans" cxnId="{356EE11B-1465-4BDD-BA42-4AC46AED7883}">
      <dgm:prSet/>
      <dgm:spPr/>
      <dgm:t>
        <a:bodyPr/>
        <a:lstStyle/>
        <a:p>
          <a:endParaRPr lang="en-US"/>
        </a:p>
      </dgm:t>
    </dgm:pt>
    <dgm:pt modelId="{5AFCDACC-35B6-4186-AD9E-885A5E32F875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Оценивает качество и количество статей</a:t>
          </a:r>
          <a:endParaRPr lang="en-US" sz="2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85DE9754-8109-4F37-AA67-DE08012DB581}" type="parTrans" cxnId="{C9094504-93A7-47ED-9886-E74E8135A257}">
      <dgm:prSet/>
      <dgm:spPr/>
      <dgm:t>
        <a:bodyPr/>
        <a:lstStyle/>
        <a:p>
          <a:endParaRPr lang="en-US"/>
        </a:p>
      </dgm:t>
    </dgm:pt>
    <dgm:pt modelId="{E9C953E2-C110-4438-B3BB-62BE5DEE14BB}" type="sibTrans" cxnId="{C9094504-93A7-47ED-9886-E74E8135A257}">
      <dgm:prSet/>
      <dgm:spPr/>
      <dgm:t>
        <a:bodyPr/>
        <a:lstStyle/>
        <a:p>
          <a:endParaRPr lang="en-US"/>
        </a:p>
      </dgm:t>
    </dgm:pt>
    <dgm:pt modelId="{B6DBAD49-BD64-4CF1-AE64-5EF8B7C4D4F5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2000" b="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Недостатки – зависит от продуктивности и возраста</a:t>
          </a:r>
          <a:endParaRPr lang="en-US" sz="2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2757B938-8ED7-4CC7-BB01-33B4A2C7322F}" type="parTrans" cxnId="{23FDE314-BB16-4545-9F17-2E89D4FBA97A}">
      <dgm:prSet/>
      <dgm:spPr/>
      <dgm:t>
        <a:bodyPr/>
        <a:lstStyle/>
        <a:p>
          <a:endParaRPr lang="en-US"/>
        </a:p>
      </dgm:t>
    </dgm:pt>
    <dgm:pt modelId="{16549DED-6CF3-4363-9A93-8A6B0B89949F}" type="sibTrans" cxnId="{23FDE314-BB16-4545-9F17-2E89D4FBA97A}">
      <dgm:prSet/>
      <dgm:spPr/>
      <dgm:t>
        <a:bodyPr/>
        <a:lstStyle/>
        <a:p>
          <a:endParaRPr lang="en-US"/>
        </a:p>
      </dgm:t>
    </dgm:pt>
    <dgm:pt modelId="{0FC79871-A5DC-4268-9A0C-CCC4E786845B}" type="pres">
      <dgm:prSet presAssocID="{66582040-72BF-4A8D-98EE-471479147D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F6FA21-1F94-45EC-96C1-9F0590C4BA37}" type="pres">
      <dgm:prSet presAssocID="{1F06A246-8C7E-4D42-BAD0-8135FF4AF2DF}" presName="parentText" presStyleLbl="node1" presStyleIdx="0" presStyleCnt="4" custLinFactNeighborX="-556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C7766D6-D088-4B5D-B8C2-EF1E8DC33D92}" type="pres">
      <dgm:prSet presAssocID="{32617100-A386-451D-A795-558A64775C62}" presName="spacer" presStyleCnt="0"/>
      <dgm:spPr/>
    </dgm:pt>
    <dgm:pt modelId="{C9387DB6-D1DE-420D-A6D9-F3EF5261BC96}" type="pres">
      <dgm:prSet presAssocID="{DB3A6EEE-5D7A-42C2-A8D2-E127F023F066}" presName="parentText" presStyleLbl="node1" presStyleIdx="1" presStyleCnt="4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66F142F-31D1-48B0-8F7A-A54066DBFBDA}" type="pres">
      <dgm:prSet presAssocID="{41536320-8414-43EF-8F13-B8E9CFAE22DE}" presName="spacer" presStyleCnt="0"/>
      <dgm:spPr/>
    </dgm:pt>
    <dgm:pt modelId="{35653266-ECA7-40E3-ACD3-30C55D909443}" type="pres">
      <dgm:prSet presAssocID="{5AFCDACC-35B6-4186-AD9E-885A5E32F875}" presName="parentText" presStyleLbl="node1" presStyleIdx="2" presStyleCnt="4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021DC9C-3A7D-4D5D-A647-30F647E8608F}" type="pres">
      <dgm:prSet presAssocID="{E9C953E2-C110-4438-B3BB-62BE5DEE14BB}" presName="spacer" presStyleCnt="0"/>
      <dgm:spPr/>
    </dgm:pt>
    <dgm:pt modelId="{8D106E0D-5DCB-4BA7-A9CE-9C3CA99780A9}" type="pres">
      <dgm:prSet presAssocID="{B6DBAD49-BD64-4CF1-AE64-5EF8B7C4D4F5}" presName="parentText" presStyleLbl="node1" presStyleIdx="3" presStyleCnt="4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88719F37-308B-40F9-BDD4-B801EE8085A5}" type="presOf" srcId="{1F06A246-8C7E-4D42-BAD0-8135FF4AF2DF}" destId="{ECF6FA21-1F94-45EC-96C1-9F0590C4BA37}" srcOrd="0" destOrd="0" presId="urn:microsoft.com/office/officeart/2005/8/layout/vList2"/>
    <dgm:cxn modelId="{113E2A7F-FD2C-4E73-BF4F-507B032AC183}" type="presOf" srcId="{66582040-72BF-4A8D-98EE-471479147DC5}" destId="{0FC79871-A5DC-4268-9A0C-CCC4E786845B}" srcOrd="0" destOrd="0" presId="urn:microsoft.com/office/officeart/2005/8/layout/vList2"/>
    <dgm:cxn modelId="{3DBC4ECC-BADE-43B9-BC65-5F19F304D9AC}" type="presOf" srcId="{5AFCDACC-35B6-4186-AD9E-885A5E32F875}" destId="{35653266-ECA7-40E3-ACD3-30C55D909443}" srcOrd="0" destOrd="0" presId="urn:microsoft.com/office/officeart/2005/8/layout/vList2"/>
    <dgm:cxn modelId="{7583B5E6-3BFA-4FCE-B337-DC80084F408B}" type="presOf" srcId="{B6DBAD49-BD64-4CF1-AE64-5EF8B7C4D4F5}" destId="{8D106E0D-5DCB-4BA7-A9CE-9C3CA99780A9}" srcOrd="0" destOrd="0" presId="urn:microsoft.com/office/officeart/2005/8/layout/vList2"/>
    <dgm:cxn modelId="{34F6DC92-70FA-49D5-9694-46FD5CBAE513}" type="presOf" srcId="{DB3A6EEE-5D7A-42C2-A8D2-E127F023F066}" destId="{C9387DB6-D1DE-420D-A6D9-F3EF5261BC96}" srcOrd="0" destOrd="0" presId="urn:microsoft.com/office/officeart/2005/8/layout/vList2"/>
    <dgm:cxn modelId="{23FDE314-BB16-4545-9F17-2E89D4FBA97A}" srcId="{66582040-72BF-4A8D-98EE-471479147DC5}" destId="{B6DBAD49-BD64-4CF1-AE64-5EF8B7C4D4F5}" srcOrd="3" destOrd="0" parTransId="{2757B938-8ED7-4CC7-BB01-33B4A2C7322F}" sibTransId="{16549DED-6CF3-4363-9A93-8A6B0B89949F}"/>
    <dgm:cxn modelId="{C9094504-93A7-47ED-9886-E74E8135A257}" srcId="{66582040-72BF-4A8D-98EE-471479147DC5}" destId="{5AFCDACC-35B6-4186-AD9E-885A5E32F875}" srcOrd="2" destOrd="0" parTransId="{85DE9754-8109-4F37-AA67-DE08012DB581}" sibTransId="{E9C953E2-C110-4438-B3BB-62BE5DEE14BB}"/>
    <dgm:cxn modelId="{CC33A2D1-3562-4914-81FE-47D951CAB4AB}" srcId="{66582040-72BF-4A8D-98EE-471479147DC5}" destId="{1F06A246-8C7E-4D42-BAD0-8135FF4AF2DF}" srcOrd="0" destOrd="0" parTransId="{636D0AB4-A792-47AF-B4C7-CA29414CB415}" sibTransId="{32617100-A386-451D-A795-558A64775C62}"/>
    <dgm:cxn modelId="{356EE11B-1465-4BDD-BA42-4AC46AED7883}" srcId="{66582040-72BF-4A8D-98EE-471479147DC5}" destId="{DB3A6EEE-5D7A-42C2-A8D2-E127F023F066}" srcOrd="1" destOrd="0" parTransId="{1255246F-58E6-4A60-A2E9-967886A8FEC2}" sibTransId="{41536320-8414-43EF-8F13-B8E9CFAE22DE}"/>
    <dgm:cxn modelId="{C5374763-1589-45E3-ABF0-DF290B663DDC}" type="presParOf" srcId="{0FC79871-A5DC-4268-9A0C-CCC4E786845B}" destId="{ECF6FA21-1F94-45EC-96C1-9F0590C4BA37}" srcOrd="0" destOrd="0" presId="urn:microsoft.com/office/officeart/2005/8/layout/vList2"/>
    <dgm:cxn modelId="{FB05C9A4-00A2-4A19-AC1E-4AA8514D9FFF}" type="presParOf" srcId="{0FC79871-A5DC-4268-9A0C-CCC4E786845B}" destId="{6C7766D6-D088-4B5D-B8C2-EF1E8DC33D92}" srcOrd="1" destOrd="0" presId="urn:microsoft.com/office/officeart/2005/8/layout/vList2"/>
    <dgm:cxn modelId="{65D83895-ADC0-4A76-9BC5-1B2199A6ED8D}" type="presParOf" srcId="{0FC79871-A5DC-4268-9A0C-CCC4E786845B}" destId="{C9387DB6-D1DE-420D-A6D9-F3EF5261BC96}" srcOrd="2" destOrd="0" presId="urn:microsoft.com/office/officeart/2005/8/layout/vList2"/>
    <dgm:cxn modelId="{5600F3D8-F032-4A41-A8A3-98E504C04968}" type="presParOf" srcId="{0FC79871-A5DC-4268-9A0C-CCC4E786845B}" destId="{966F142F-31D1-48B0-8F7A-A54066DBFBDA}" srcOrd="3" destOrd="0" presId="urn:microsoft.com/office/officeart/2005/8/layout/vList2"/>
    <dgm:cxn modelId="{6B5BCB13-8E4E-41B5-9256-08DF8B389CD2}" type="presParOf" srcId="{0FC79871-A5DC-4268-9A0C-CCC4E786845B}" destId="{35653266-ECA7-40E3-ACD3-30C55D909443}" srcOrd="4" destOrd="0" presId="urn:microsoft.com/office/officeart/2005/8/layout/vList2"/>
    <dgm:cxn modelId="{6A764DD4-C523-4BD6-93CD-C5F11F9A30D5}" type="presParOf" srcId="{0FC79871-A5DC-4268-9A0C-CCC4E786845B}" destId="{7021DC9C-3A7D-4D5D-A647-30F647E8608F}" srcOrd="5" destOrd="0" presId="urn:microsoft.com/office/officeart/2005/8/layout/vList2"/>
    <dgm:cxn modelId="{AC183ADC-B50B-4072-979F-3C4CFE01228E}" type="presParOf" srcId="{0FC79871-A5DC-4268-9A0C-CCC4E786845B}" destId="{8D106E0D-5DCB-4BA7-A9CE-9C3CA99780A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7FFEFC-B4C8-48FC-B03E-BD01861D3364}" type="doc">
      <dgm:prSet loTypeId="urn:microsoft.com/office/officeart/2005/8/layout/vList4#4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9433BC-C4A2-43D6-8D03-1A683E7D5819}">
      <dgm:prSet custT="1"/>
      <dgm:spPr/>
      <dgm:t>
        <a:bodyPr/>
        <a:lstStyle/>
        <a:p>
          <a:pPr algn="ctr" rtl="0"/>
          <a:r>
            <a:rPr lang="ru-RU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Обширная база данных: </a:t>
          </a:r>
          <a:r>
            <a:rPr lang="en-US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30+ </a:t>
          </a:r>
          <a:r>
            <a:rPr lang="ru-RU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млн статей</a:t>
          </a:r>
          <a:r>
            <a:rPr lang="en-US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, 50,000+ </a:t>
          </a:r>
          <a:r>
            <a:rPr lang="ru-RU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журналов</a:t>
          </a:r>
          <a:r>
            <a:rPr lang="en-US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, 400+ </a:t>
          </a:r>
          <a:r>
            <a:rPr lang="ru-RU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издательских домов</a:t>
          </a:r>
          <a:endParaRPr lang="en-US" sz="2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864EE111-8CC0-4081-8F7D-32715C77E621}" type="parTrans" cxnId="{5EE1AF15-7E1A-4B50-B50E-C5D8591D971B}">
      <dgm:prSet/>
      <dgm:spPr/>
      <dgm:t>
        <a:bodyPr/>
        <a:lstStyle/>
        <a:p>
          <a:endParaRPr lang="en-US"/>
        </a:p>
      </dgm:t>
    </dgm:pt>
    <dgm:pt modelId="{AFA64B87-807A-450C-9E3B-F19B193E01E7}" type="sibTrans" cxnId="{5EE1AF15-7E1A-4B50-B50E-C5D8591D971B}">
      <dgm:prSet/>
      <dgm:spPr/>
      <dgm:t>
        <a:bodyPr/>
        <a:lstStyle/>
        <a:p>
          <a:endParaRPr lang="en-US"/>
        </a:p>
      </dgm:t>
    </dgm:pt>
    <dgm:pt modelId="{D6F6188A-CC26-4B3D-BC60-3A75569F8F82}">
      <dgm:prSet custT="1"/>
      <dgm:spPr/>
      <dgm:t>
        <a:bodyPr/>
        <a:lstStyle/>
        <a:p>
          <a:pPr algn="ctr" rtl="0"/>
          <a:r>
            <a:rPr lang="ru-RU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Программное обеспечение для оповещения редакторов о любом сходстве в статьях</a:t>
          </a:r>
          <a:endParaRPr lang="en-US" sz="2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131A936-61B6-479D-B655-07ADDC8EFCA1}" type="parTrans" cxnId="{95EC5C8B-0136-46BF-AA53-7005C0EB31FE}">
      <dgm:prSet/>
      <dgm:spPr/>
      <dgm:t>
        <a:bodyPr/>
        <a:lstStyle/>
        <a:p>
          <a:endParaRPr lang="en-US"/>
        </a:p>
      </dgm:t>
    </dgm:pt>
    <dgm:pt modelId="{71153988-307F-4F43-93A2-CCDFF8B06195}" type="sibTrans" cxnId="{95EC5C8B-0136-46BF-AA53-7005C0EB31FE}">
      <dgm:prSet/>
      <dgm:spPr/>
      <dgm:t>
        <a:bodyPr/>
        <a:lstStyle/>
        <a:p>
          <a:endParaRPr lang="en-US"/>
        </a:p>
      </dgm:t>
    </dgm:pt>
    <dgm:pt modelId="{A532ED07-6753-4948-B0D9-B63F2F6FF565}">
      <dgm:prSet custT="1"/>
      <dgm:spPr/>
      <dgm:t>
        <a:bodyPr/>
        <a:lstStyle/>
        <a:p>
          <a:pPr algn="ctr" rtl="0"/>
          <a:r>
            <a:rPr lang="en-US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/>
          </a:r>
          <a:br>
            <a:rPr lang="en-US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</a:br>
          <a:r>
            <a:rPr lang="ru-RU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Большинство журналов</a:t>
          </a:r>
          <a:r>
            <a:rPr lang="en-US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 Elsevier </a:t>
          </a:r>
          <a:r>
            <a:rPr lang="ru-RU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проверяют каждую статью на плагиат</a:t>
          </a:r>
          <a:endParaRPr lang="en-GB" sz="2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BA05B4EA-FE86-434E-95E5-27A545D90C62}" type="parTrans" cxnId="{32E31512-C9A5-415B-8D25-031FE50F8FCD}">
      <dgm:prSet/>
      <dgm:spPr/>
      <dgm:t>
        <a:bodyPr/>
        <a:lstStyle/>
        <a:p>
          <a:endParaRPr lang="en-US"/>
        </a:p>
      </dgm:t>
    </dgm:pt>
    <dgm:pt modelId="{502F21C7-D3DD-4999-9F44-64D8042CB3ED}" type="sibTrans" cxnId="{32E31512-C9A5-415B-8D25-031FE50F8FCD}">
      <dgm:prSet/>
      <dgm:spPr/>
      <dgm:t>
        <a:bodyPr/>
        <a:lstStyle/>
        <a:p>
          <a:endParaRPr lang="en-US"/>
        </a:p>
      </dgm:t>
    </dgm:pt>
    <dgm:pt modelId="{480084BE-E68B-4EE8-BDDF-FC31C1E26CA3}" type="pres">
      <dgm:prSet presAssocID="{9E7FFEFC-B4C8-48FC-B03E-BD01861D336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0F8991-6351-48A1-8175-3B01036EBA5A}" type="pres">
      <dgm:prSet presAssocID="{0E9433BC-C4A2-43D6-8D03-1A683E7D5819}" presName="comp" presStyleCnt="0"/>
      <dgm:spPr/>
    </dgm:pt>
    <dgm:pt modelId="{5F2C69F3-A58B-4155-96B4-725DE21BB435}" type="pres">
      <dgm:prSet presAssocID="{0E9433BC-C4A2-43D6-8D03-1A683E7D5819}" presName="box" presStyleLbl="node1" presStyleIdx="0" presStyleCnt="3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BC038FD-0412-4BF9-A6CF-66D7851B08B6}" type="pres">
      <dgm:prSet presAssocID="{0E9433BC-C4A2-43D6-8D03-1A683E7D5819}" presName="img" presStyleLbl="fgImgPlace1" presStyleIdx="0" presStyleCnt="3"/>
      <dgm:spPr>
        <a:prstGeom prst="rect">
          <a:avLst/>
        </a:prstGeom>
        <a:blipFill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B495898-7444-404F-A52D-A4D7A8FA83E1}" type="pres">
      <dgm:prSet presAssocID="{0E9433BC-C4A2-43D6-8D03-1A683E7D5819}" presName="text" presStyleLbl="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084FD63-E38A-420D-95C0-C540C9F39C86}" type="pres">
      <dgm:prSet presAssocID="{AFA64B87-807A-450C-9E3B-F19B193E01E7}" presName="spacer" presStyleCnt="0"/>
      <dgm:spPr/>
    </dgm:pt>
    <dgm:pt modelId="{53685D9E-8EE1-44E3-AF27-9E646B4A24B4}" type="pres">
      <dgm:prSet presAssocID="{D6F6188A-CC26-4B3D-BC60-3A75569F8F82}" presName="comp" presStyleCnt="0"/>
      <dgm:spPr/>
    </dgm:pt>
    <dgm:pt modelId="{2BD55788-F155-471D-8A24-F775FFF680CA}" type="pres">
      <dgm:prSet presAssocID="{D6F6188A-CC26-4B3D-BC60-3A75569F8F82}" presName="box" presStyleLbl="node1" presStyleIdx="1" presStyleCnt="3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B665CE8-B37A-447F-8184-11D9E5CBC948}" type="pres">
      <dgm:prSet presAssocID="{D6F6188A-CC26-4B3D-BC60-3A75569F8F82}" presName="img" presStyleLbl="fgImgPlace1" presStyleIdx="1" presStyleCnt="3"/>
      <dgm:spPr>
        <a:prstGeom prst="rect">
          <a:avLst/>
        </a:prstGeom>
        <a:blipFill rotWithShape="0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5226EE5-150D-4073-9427-4B13DDFE8CAA}" type="pres">
      <dgm:prSet presAssocID="{D6F6188A-CC26-4B3D-BC60-3A75569F8F82}" presName="text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9F308BF-D29D-46C6-AF4C-01D058991503}" type="pres">
      <dgm:prSet presAssocID="{71153988-307F-4F43-93A2-CCDFF8B06195}" presName="spacer" presStyleCnt="0"/>
      <dgm:spPr/>
    </dgm:pt>
    <dgm:pt modelId="{96461B1D-EE91-42CE-BB33-7B2D01D375A3}" type="pres">
      <dgm:prSet presAssocID="{A532ED07-6753-4948-B0D9-B63F2F6FF565}" presName="comp" presStyleCnt="0"/>
      <dgm:spPr/>
    </dgm:pt>
    <dgm:pt modelId="{12AC9544-78D1-4293-879F-4E46A883F974}" type="pres">
      <dgm:prSet presAssocID="{A532ED07-6753-4948-B0D9-B63F2F6FF565}" presName="box" presStyleLbl="node1" presStyleIdx="2" presStyleCnt="3" custLinFactNeighborX="-1681" custLinFactNeighborY="-4490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1CE13EC-921D-4E85-8C36-5919C54AA2E2}" type="pres">
      <dgm:prSet presAssocID="{A532ED07-6753-4948-B0D9-B63F2F6FF565}" presName="img" presStyleLbl="fgImgPlace1" presStyleIdx="2" presStyleCnt="3"/>
      <dgm:spPr>
        <a:prstGeom prst="rect">
          <a:avLst/>
        </a:prstGeom>
        <a:blipFill rotWithShape="0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DFFB665-EE30-4469-BDC8-3D0D0E04B170}" type="pres">
      <dgm:prSet presAssocID="{A532ED07-6753-4948-B0D9-B63F2F6FF56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BD26AA-AE56-464E-8D17-AE0F55E0844B}" type="presOf" srcId="{9E7FFEFC-B4C8-48FC-B03E-BD01861D3364}" destId="{480084BE-E68B-4EE8-BDDF-FC31C1E26CA3}" srcOrd="0" destOrd="0" presId="urn:microsoft.com/office/officeart/2005/8/layout/vList4#4"/>
    <dgm:cxn modelId="{2E6D9976-B1D2-48DE-B32E-2A0627B4CB75}" type="presOf" srcId="{D6F6188A-CC26-4B3D-BC60-3A75569F8F82}" destId="{E5226EE5-150D-4073-9427-4B13DDFE8CAA}" srcOrd="1" destOrd="0" presId="urn:microsoft.com/office/officeart/2005/8/layout/vList4#4"/>
    <dgm:cxn modelId="{61925322-FE67-4F4F-84D8-9CC1F1E50C3C}" type="presOf" srcId="{A532ED07-6753-4948-B0D9-B63F2F6FF565}" destId="{7DFFB665-EE30-4469-BDC8-3D0D0E04B170}" srcOrd="1" destOrd="0" presId="urn:microsoft.com/office/officeart/2005/8/layout/vList4#4"/>
    <dgm:cxn modelId="{08386CA3-0B0C-4EB6-BB2F-4588482CE24C}" type="presOf" srcId="{D6F6188A-CC26-4B3D-BC60-3A75569F8F82}" destId="{2BD55788-F155-471D-8A24-F775FFF680CA}" srcOrd="0" destOrd="0" presId="urn:microsoft.com/office/officeart/2005/8/layout/vList4#4"/>
    <dgm:cxn modelId="{1E4F7016-A833-42CA-8DD4-9124DACAE7FD}" type="presOf" srcId="{0E9433BC-C4A2-43D6-8D03-1A683E7D5819}" destId="{5F2C69F3-A58B-4155-96B4-725DE21BB435}" srcOrd="0" destOrd="0" presId="urn:microsoft.com/office/officeart/2005/8/layout/vList4#4"/>
    <dgm:cxn modelId="{41FD2D2A-6B6A-4C17-87B1-8A2DB1B30939}" type="presOf" srcId="{A532ED07-6753-4948-B0D9-B63F2F6FF565}" destId="{12AC9544-78D1-4293-879F-4E46A883F974}" srcOrd="0" destOrd="0" presId="urn:microsoft.com/office/officeart/2005/8/layout/vList4#4"/>
    <dgm:cxn modelId="{3CF6F62D-36EB-4971-9257-BEB210CDC567}" type="presOf" srcId="{0E9433BC-C4A2-43D6-8D03-1A683E7D5819}" destId="{CB495898-7444-404F-A52D-A4D7A8FA83E1}" srcOrd="1" destOrd="0" presId="urn:microsoft.com/office/officeart/2005/8/layout/vList4#4"/>
    <dgm:cxn modelId="{95EC5C8B-0136-46BF-AA53-7005C0EB31FE}" srcId="{9E7FFEFC-B4C8-48FC-B03E-BD01861D3364}" destId="{D6F6188A-CC26-4B3D-BC60-3A75569F8F82}" srcOrd="1" destOrd="0" parTransId="{F131A936-61B6-479D-B655-07ADDC8EFCA1}" sibTransId="{71153988-307F-4F43-93A2-CCDFF8B06195}"/>
    <dgm:cxn modelId="{5EE1AF15-7E1A-4B50-B50E-C5D8591D971B}" srcId="{9E7FFEFC-B4C8-48FC-B03E-BD01861D3364}" destId="{0E9433BC-C4A2-43D6-8D03-1A683E7D5819}" srcOrd="0" destOrd="0" parTransId="{864EE111-8CC0-4081-8F7D-32715C77E621}" sibTransId="{AFA64B87-807A-450C-9E3B-F19B193E01E7}"/>
    <dgm:cxn modelId="{32E31512-C9A5-415B-8D25-031FE50F8FCD}" srcId="{9E7FFEFC-B4C8-48FC-B03E-BD01861D3364}" destId="{A532ED07-6753-4948-B0D9-B63F2F6FF565}" srcOrd="2" destOrd="0" parTransId="{BA05B4EA-FE86-434E-95E5-27A545D90C62}" sibTransId="{502F21C7-D3DD-4999-9F44-64D8042CB3ED}"/>
    <dgm:cxn modelId="{BCCDFF73-A1E4-4932-8C84-3B5BB1C107BE}" type="presParOf" srcId="{480084BE-E68B-4EE8-BDDF-FC31C1E26CA3}" destId="{F70F8991-6351-48A1-8175-3B01036EBA5A}" srcOrd="0" destOrd="0" presId="urn:microsoft.com/office/officeart/2005/8/layout/vList4#4"/>
    <dgm:cxn modelId="{CA8ABB0F-DB99-4AFF-8057-E43F5E4915E5}" type="presParOf" srcId="{F70F8991-6351-48A1-8175-3B01036EBA5A}" destId="{5F2C69F3-A58B-4155-96B4-725DE21BB435}" srcOrd="0" destOrd="0" presId="urn:microsoft.com/office/officeart/2005/8/layout/vList4#4"/>
    <dgm:cxn modelId="{0C242300-09BA-440D-88F2-C82345A43E6D}" type="presParOf" srcId="{F70F8991-6351-48A1-8175-3B01036EBA5A}" destId="{5BC038FD-0412-4BF9-A6CF-66D7851B08B6}" srcOrd="1" destOrd="0" presId="urn:microsoft.com/office/officeart/2005/8/layout/vList4#4"/>
    <dgm:cxn modelId="{AEFCDF7D-D60F-4A75-8D6D-31F695F4EB71}" type="presParOf" srcId="{F70F8991-6351-48A1-8175-3B01036EBA5A}" destId="{CB495898-7444-404F-A52D-A4D7A8FA83E1}" srcOrd="2" destOrd="0" presId="urn:microsoft.com/office/officeart/2005/8/layout/vList4#4"/>
    <dgm:cxn modelId="{35193750-FCB2-4311-B9B4-2FAEDAC562EF}" type="presParOf" srcId="{480084BE-E68B-4EE8-BDDF-FC31C1E26CA3}" destId="{A084FD63-E38A-420D-95C0-C540C9F39C86}" srcOrd="1" destOrd="0" presId="urn:microsoft.com/office/officeart/2005/8/layout/vList4#4"/>
    <dgm:cxn modelId="{DC06AF01-7C87-4D71-9E7E-B64ED1279ABD}" type="presParOf" srcId="{480084BE-E68B-4EE8-BDDF-FC31C1E26CA3}" destId="{53685D9E-8EE1-44E3-AF27-9E646B4A24B4}" srcOrd="2" destOrd="0" presId="urn:microsoft.com/office/officeart/2005/8/layout/vList4#4"/>
    <dgm:cxn modelId="{9B213B5D-664C-4556-A28D-59B846743BE3}" type="presParOf" srcId="{53685D9E-8EE1-44E3-AF27-9E646B4A24B4}" destId="{2BD55788-F155-471D-8A24-F775FFF680CA}" srcOrd="0" destOrd="0" presId="urn:microsoft.com/office/officeart/2005/8/layout/vList4#4"/>
    <dgm:cxn modelId="{2E2B9321-D774-44B0-9A83-72AB1ECD403A}" type="presParOf" srcId="{53685D9E-8EE1-44E3-AF27-9E646B4A24B4}" destId="{DB665CE8-B37A-447F-8184-11D9E5CBC948}" srcOrd="1" destOrd="0" presId="urn:microsoft.com/office/officeart/2005/8/layout/vList4#4"/>
    <dgm:cxn modelId="{48714690-2D56-4456-A84C-8C37405AED94}" type="presParOf" srcId="{53685D9E-8EE1-44E3-AF27-9E646B4A24B4}" destId="{E5226EE5-150D-4073-9427-4B13DDFE8CAA}" srcOrd="2" destOrd="0" presId="urn:microsoft.com/office/officeart/2005/8/layout/vList4#4"/>
    <dgm:cxn modelId="{CA899831-8E0C-4DE7-A259-F3B4A7C83B32}" type="presParOf" srcId="{480084BE-E68B-4EE8-BDDF-FC31C1E26CA3}" destId="{C9F308BF-D29D-46C6-AF4C-01D058991503}" srcOrd="3" destOrd="0" presId="urn:microsoft.com/office/officeart/2005/8/layout/vList4#4"/>
    <dgm:cxn modelId="{78258447-E020-4688-8BE3-561B83E79ACC}" type="presParOf" srcId="{480084BE-E68B-4EE8-BDDF-FC31C1E26CA3}" destId="{96461B1D-EE91-42CE-BB33-7B2D01D375A3}" srcOrd="4" destOrd="0" presId="urn:microsoft.com/office/officeart/2005/8/layout/vList4#4"/>
    <dgm:cxn modelId="{5E630D9B-55EA-4561-9051-EB37B4FAB64E}" type="presParOf" srcId="{96461B1D-EE91-42CE-BB33-7B2D01D375A3}" destId="{12AC9544-78D1-4293-879F-4E46A883F974}" srcOrd="0" destOrd="0" presId="urn:microsoft.com/office/officeart/2005/8/layout/vList4#4"/>
    <dgm:cxn modelId="{5B5DFC4C-0E18-4968-9C74-9FA81CEC8F96}" type="presParOf" srcId="{96461B1D-EE91-42CE-BB33-7B2D01D375A3}" destId="{61CE13EC-921D-4E85-8C36-5919C54AA2E2}" srcOrd="1" destOrd="0" presId="urn:microsoft.com/office/officeart/2005/8/layout/vList4#4"/>
    <dgm:cxn modelId="{3C641EF4-412E-4F93-A8AF-9929B791C2EC}" type="presParOf" srcId="{96461B1D-EE91-42CE-BB33-7B2D01D375A3}" destId="{7DFFB665-EE30-4469-BDC8-3D0D0E04B170}" srcOrd="2" destOrd="0" presId="urn:microsoft.com/office/officeart/2005/8/layout/vList4#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7A9D08-BE4F-4D2B-82FA-5E7267CB925E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6D6952C-5B8D-4B43-BCC7-A6BF971493BB}">
      <dgm:prSet custT="1"/>
      <dgm:spPr/>
      <dgm:t>
        <a:bodyPr/>
        <a:lstStyle/>
        <a:p>
          <a:pPr algn="ctr" rtl="0"/>
          <a:r>
            <a:rPr lang="ru-RU" sz="1800" i="0" dirty="0" smtClean="0">
              <a:latin typeface="Arial" pitchFamily="34" charset="0"/>
              <a:cs typeface="Arial" pitchFamily="34" charset="0"/>
            </a:rPr>
            <a:t>Значение цитирования:</a:t>
          </a:r>
          <a:endParaRPr lang="en-GB" sz="1800" i="0" dirty="0">
            <a:latin typeface="Arial" pitchFamily="34" charset="0"/>
            <a:cs typeface="Arial" pitchFamily="34" charset="0"/>
          </a:endParaRPr>
        </a:p>
      </dgm:t>
    </dgm:pt>
    <dgm:pt modelId="{9F2D69E0-AA99-45D0-9A51-F13A26093AC8}" type="parTrans" cxnId="{A9813754-F320-45DB-B533-BD6A4E5DAA6E}">
      <dgm:prSet/>
      <dgm:spPr/>
      <dgm:t>
        <a:bodyPr/>
        <a:lstStyle/>
        <a:p>
          <a:endParaRPr lang="en-GB"/>
        </a:p>
      </dgm:t>
    </dgm:pt>
    <dgm:pt modelId="{8BAB603C-EF19-4339-9CE5-2B627CEED7A7}" type="sibTrans" cxnId="{A9813754-F320-45DB-B533-BD6A4E5DAA6E}">
      <dgm:prSet/>
      <dgm:spPr/>
      <dgm:t>
        <a:bodyPr/>
        <a:lstStyle/>
        <a:p>
          <a:endParaRPr lang="en-GB"/>
        </a:p>
      </dgm:t>
    </dgm:pt>
    <dgm:pt modelId="{593AB159-12D5-4F98-A0A2-EBE2CE345FD3}">
      <dgm:prSet/>
      <dgm:spPr/>
      <dgm:t>
        <a:bodyPr/>
        <a:lstStyle/>
        <a:p>
          <a:pPr rtl="0"/>
          <a:endParaRPr lang="en-US" dirty="0"/>
        </a:p>
      </dgm:t>
    </dgm:pt>
    <dgm:pt modelId="{0CAEA64B-FC20-4A74-B9D3-20790657C757}" type="parTrans" cxnId="{3A2CB226-F50A-4670-BE9B-8A6D67CA549D}">
      <dgm:prSet/>
      <dgm:spPr/>
      <dgm:t>
        <a:bodyPr/>
        <a:lstStyle/>
        <a:p>
          <a:endParaRPr lang="en-GB"/>
        </a:p>
      </dgm:t>
    </dgm:pt>
    <dgm:pt modelId="{CE7A64DD-87F4-4358-A7B6-1923031EB748}" type="sibTrans" cxnId="{3A2CB226-F50A-4670-BE9B-8A6D67CA549D}">
      <dgm:prSet/>
      <dgm:spPr/>
      <dgm:t>
        <a:bodyPr/>
        <a:lstStyle/>
        <a:p>
          <a:endParaRPr lang="en-GB"/>
        </a:p>
      </dgm:t>
    </dgm:pt>
    <dgm:pt modelId="{DBCF9726-D8CE-4C62-A8FF-1F001B715243}">
      <dgm:prSet/>
      <dgm:spPr/>
      <dgm:t>
        <a:bodyPr/>
        <a:lstStyle/>
        <a:p>
          <a:pPr rtl="0"/>
          <a:endParaRPr lang="en-US" dirty="0"/>
        </a:p>
      </dgm:t>
    </dgm:pt>
    <dgm:pt modelId="{6C9F09A9-35A4-4AB5-9DBD-ADCFD3E5032A}" type="parTrans" cxnId="{EF9FA3AF-410B-452A-85F9-65EE39CBB611}">
      <dgm:prSet/>
      <dgm:spPr/>
      <dgm:t>
        <a:bodyPr/>
        <a:lstStyle/>
        <a:p>
          <a:endParaRPr lang="en-GB"/>
        </a:p>
      </dgm:t>
    </dgm:pt>
    <dgm:pt modelId="{4ECDB6B9-1D3E-45C6-82B1-FF5EEB986364}" type="sibTrans" cxnId="{EF9FA3AF-410B-452A-85F9-65EE39CBB611}">
      <dgm:prSet/>
      <dgm:spPr/>
      <dgm:t>
        <a:bodyPr/>
        <a:lstStyle/>
        <a:p>
          <a:endParaRPr lang="en-GB"/>
        </a:p>
      </dgm:t>
    </dgm:pt>
    <dgm:pt modelId="{65FFE5E4-6D92-40AA-B5EA-07D54956C064}">
      <dgm:prSet/>
      <dgm:spPr/>
      <dgm:t>
        <a:bodyPr/>
        <a:lstStyle/>
        <a:p>
          <a:pPr rtl="0"/>
          <a:endParaRPr lang="en-GB" dirty="0"/>
        </a:p>
      </dgm:t>
    </dgm:pt>
    <dgm:pt modelId="{BE30F9A0-7731-45B7-9D82-75A5309996D3}" type="parTrans" cxnId="{522EE74F-34BB-4C0C-B1C2-0F82B4316A94}">
      <dgm:prSet/>
      <dgm:spPr/>
      <dgm:t>
        <a:bodyPr/>
        <a:lstStyle/>
        <a:p>
          <a:endParaRPr lang="en-GB"/>
        </a:p>
      </dgm:t>
    </dgm:pt>
    <dgm:pt modelId="{C7EA3602-0534-496C-B829-446B26A9BC4F}" type="sibTrans" cxnId="{522EE74F-34BB-4C0C-B1C2-0F82B4316A94}">
      <dgm:prSet/>
      <dgm:spPr/>
      <dgm:t>
        <a:bodyPr/>
        <a:lstStyle/>
        <a:p>
          <a:endParaRPr lang="en-GB"/>
        </a:p>
      </dgm:t>
    </dgm:pt>
    <dgm:pt modelId="{60AE95A3-2A4F-405A-AD50-49E26E9DB1DB}" type="pres">
      <dgm:prSet presAssocID="{447A9D08-BE4F-4D2B-82FA-5E7267CB92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6AE92F2-F8E8-497C-8330-E4AA2FEED33B}" type="pres">
      <dgm:prSet presAssocID="{16D6952C-5B8D-4B43-BCC7-A6BF971493BB}" presName="parentText" presStyleLbl="node1" presStyleIdx="0" presStyleCnt="1" custLinFactNeighborX="-17602" custLinFactNeighborY="-3273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75267FA1-3830-45B9-83D0-72435B8BEBA3}" type="pres">
      <dgm:prSet presAssocID="{16D6952C-5B8D-4B43-BCC7-A6BF971493B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A2CB226-F50A-4670-BE9B-8A6D67CA549D}" srcId="{16D6952C-5B8D-4B43-BCC7-A6BF971493BB}" destId="{593AB159-12D5-4F98-A0A2-EBE2CE345FD3}" srcOrd="0" destOrd="0" parTransId="{0CAEA64B-FC20-4A74-B9D3-20790657C757}" sibTransId="{CE7A64DD-87F4-4358-A7B6-1923031EB748}"/>
    <dgm:cxn modelId="{5CAF4990-206B-4B45-B224-E9FCD1DBAC71}" type="presOf" srcId="{593AB159-12D5-4F98-A0A2-EBE2CE345FD3}" destId="{75267FA1-3830-45B9-83D0-72435B8BEBA3}" srcOrd="0" destOrd="0" presId="urn:microsoft.com/office/officeart/2005/8/layout/vList2"/>
    <dgm:cxn modelId="{E5E17337-8024-46FC-AF03-A9EC3AB0692E}" type="presOf" srcId="{447A9D08-BE4F-4D2B-82FA-5E7267CB925E}" destId="{60AE95A3-2A4F-405A-AD50-49E26E9DB1DB}" srcOrd="0" destOrd="0" presId="urn:microsoft.com/office/officeart/2005/8/layout/vList2"/>
    <dgm:cxn modelId="{EF9FA3AF-410B-452A-85F9-65EE39CBB611}" srcId="{16D6952C-5B8D-4B43-BCC7-A6BF971493BB}" destId="{DBCF9726-D8CE-4C62-A8FF-1F001B715243}" srcOrd="1" destOrd="0" parTransId="{6C9F09A9-35A4-4AB5-9DBD-ADCFD3E5032A}" sibTransId="{4ECDB6B9-1D3E-45C6-82B1-FF5EEB986364}"/>
    <dgm:cxn modelId="{A9813754-F320-45DB-B533-BD6A4E5DAA6E}" srcId="{447A9D08-BE4F-4D2B-82FA-5E7267CB925E}" destId="{16D6952C-5B8D-4B43-BCC7-A6BF971493BB}" srcOrd="0" destOrd="0" parTransId="{9F2D69E0-AA99-45D0-9A51-F13A26093AC8}" sibTransId="{8BAB603C-EF19-4339-9CE5-2B627CEED7A7}"/>
    <dgm:cxn modelId="{959DB3E8-3980-45C0-A340-99A5655D54B8}" type="presOf" srcId="{65FFE5E4-6D92-40AA-B5EA-07D54956C064}" destId="{75267FA1-3830-45B9-83D0-72435B8BEBA3}" srcOrd="0" destOrd="2" presId="urn:microsoft.com/office/officeart/2005/8/layout/vList2"/>
    <dgm:cxn modelId="{5BFA98D6-338C-485C-A479-D16DCC0DF08C}" type="presOf" srcId="{DBCF9726-D8CE-4C62-A8FF-1F001B715243}" destId="{75267FA1-3830-45B9-83D0-72435B8BEBA3}" srcOrd="0" destOrd="1" presId="urn:microsoft.com/office/officeart/2005/8/layout/vList2"/>
    <dgm:cxn modelId="{522EE74F-34BB-4C0C-B1C2-0F82B4316A94}" srcId="{16D6952C-5B8D-4B43-BCC7-A6BF971493BB}" destId="{65FFE5E4-6D92-40AA-B5EA-07D54956C064}" srcOrd="2" destOrd="0" parTransId="{BE30F9A0-7731-45B7-9D82-75A5309996D3}" sibTransId="{C7EA3602-0534-496C-B829-446B26A9BC4F}"/>
    <dgm:cxn modelId="{47D58C5C-AF24-43C7-BE63-978EBC497C71}" type="presOf" srcId="{16D6952C-5B8D-4B43-BCC7-A6BF971493BB}" destId="{76AE92F2-F8E8-497C-8330-E4AA2FEED33B}" srcOrd="0" destOrd="0" presId="urn:microsoft.com/office/officeart/2005/8/layout/vList2"/>
    <dgm:cxn modelId="{8B6FCAAA-81D7-43ED-B9F9-A5CB6A82EEB3}" type="presParOf" srcId="{60AE95A3-2A4F-405A-AD50-49E26E9DB1DB}" destId="{76AE92F2-F8E8-497C-8330-E4AA2FEED33B}" srcOrd="0" destOrd="0" presId="urn:microsoft.com/office/officeart/2005/8/layout/vList2"/>
    <dgm:cxn modelId="{A47A050C-9636-4398-B605-A1EE2059AE5C}" type="presParOf" srcId="{60AE95A3-2A4F-405A-AD50-49E26E9DB1DB}" destId="{75267FA1-3830-45B9-83D0-72435B8BEBA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742954-281A-42A2-A9CD-8E0150DA30BD}" type="doc">
      <dgm:prSet loTypeId="urn:microsoft.com/office/officeart/2005/8/layout/vList4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FFB6877-38FB-432F-8F6D-8D841FEB0F1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8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rPr>
            <a:t>Помещает вашу работу в контекст</a:t>
          </a:r>
          <a:endParaRPr lang="en-GB" sz="1800" dirty="0">
            <a:solidFill>
              <a:srgbClr val="07779D"/>
            </a:solidFill>
            <a:latin typeface="Arial" pitchFamily="34" charset="0"/>
            <a:cs typeface="Arial" pitchFamily="34" charset="0"/>
          </a:endParaRPr>
        </a:p>
      </dgm:t>
    </dgm:pt>
    <dgm:pt modelId="{F9D426AA-7C48-4696-95A3-B7F88C45E919}" type="parTrans" cxnId="{1B233FA3-AF8A-4458-B65C-24F1EA0F25B3}">
      <dgm:prSet/>
      <dgm:spPr/>
      <dgm:t>
        <a:bodyPr/>
        <a:lstStyle/>
        <a:p>
          <a:endParaRPr lang="en-GB"/>
        </a:p>
      </dgm:t>
    </dgm:pt>
    <dgm:pt modelId="{1B3E37A7-47BC-45CB-BC99-FD765B65EA7D}" type="sibTrans" cxnId="{1B233FA3-AF8A-4458-B65C-24F1EA0F25B3}">
      <dgm:prSet/>
      <dgm:spPr/>
      <dgm:t>
        <a:bodyPr/>
        <a:lstStyle/>
        <a:p>
          <a:endParaRPr lang="en-GB"/>
        </a:p>
      </dgm:t>
    </dgm:pt>
    <dgm:pt modelId="{84DD5D33-C8A3-4567-9925-9DC9B4EE800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8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rPr>
            <a:t>Отдает должное предыдущим работам, которые легли в основу вашего исследования</a:t>
          </a:r>
          <a:endParaRPr lang="en-GB" sz="1800" dirty="0">
            <a:solidFill>
              <a:srgbClr val="07779D"/>
            </a:solidFill>
            <a:latin typeface="Arial" pitchFamily="34" charset="0"/>
            <a:cs typeface="Arial" pitchFamily="34" charset="0"/>
          </a:endParaRPr>
        </a:p>
      </dgm:t>
    </dgm:pt>
    <dgm:pt modelId="{8044889D-E61D-4266-9E22-901C0E340D71}" type="parTrans" cxnId="{AA646ABF-7E2A-4A88-9E4B-3F313FBF5AAF}">
      <dgm:prSet/>
      <dgm:spPr/>
      <dgm:t>
        <a:bodyPr/>
        <a:lstStyle/>
        <a:p>
          <a:endParaRPr lang="en-GB"/>
        </a:p>
      </dgm:t>
    </dgm:pt>
    <dgm:pt modelId="{C4646C7A-657B-48A8-91AC-0AFC8D981A1B}" type="sibTrans" cxnId="{AA646ABF-7E2A-4A88-9E4B-3F313FBF5AAF}">
      <dgm:prSet/>
      <dgm:spPr/>
      <dgm:t>
        <a:bodyPr/>
        <a:lstStyle/>
        <a:p>
          <a:endParaRPr lang="en-GB"/>
        </a:p>
      </dgm:t>
    </dgm:pt>
    <dgm:pt modelId="{84C59001-31AD-4687-AA99-91424B913565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18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rPr>
            <a:t>Сохраняет достоверность и точность научной литературы</a:t>
          </a:r>
          <a:endParaRPr lang="en-GB" sz="1800" dirty="0">
            <a:solidFill>
              <a:srgbClr val="07779D"/>
            </a:solidFill>
            <a:latin typeface="Arial" pitchFamily="34" charset="0"/>
            <a:cs typeface="Arial" pitchFamily="34" charset="0"/>
          </a:endParaRPr>
        </a:p>
      </dgm:t>
    </dgm:pt>
    <dgm:pt modelId="{10CD86FE-EC3D-4474-94D2-47BC84AFC7EC}" type="parTrans" cxnId="{7E504216-9CB4-4A2A-8EB3-0196FEC9B943}">
      <dgm:prSet/>
      <dgm:spPr/>
      <dgm:t>
        <a:bodyPr/>
        <a:lstStyle/>
        <a:p>
          <a:endParaRPr lang="en-GB"/>
        </a:p>
      </dgm:t>
    </dgm:pt>
    <dgm:pt modelId="{D846821F-9E22-4191-BFCB-B18294713831}" type="sibTrans" cxnId="{7E504216-9CB4-4A2A-8EB3-0196FEC9B943}">
      <dgm:prSet/>
      <dgm:spPr/>
      <dgm:t>
        <a:bodyPr/>
        <a:lstStyle/>
        <a:p>
          <a:endParaRPr lang="en-GB"/>
        </a:p>
      </dgm:t>
    </dgm:pt>
    <dgm:pt modelId="{A7E38897-7F9C-426B-B7C8-33A8C4DB9903}" type="pres">
      <dgm:prSet presAssocID="{66742954-281A-42A2-A9CD-8E0150DA30B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5749B35-62AE-41FD-8A9F-CF58B5568DAB}" type="pres">
      <dgm:prSet presAssocID="{8FFB6877-38FB-432F-8F6D-8D841FEB0F1B}" presName="comp" presStyleCnt="0"/>
      <dgm:spPr/>
    </dgm:pt>
    <dgm:pt modelId="{2009F834-E0A4-4E4D-998C-6C1A4F3B4BD3}" type="pres">
      <dgm:prSet presAssocID="{8FFB6877-38FB-432F-8F6D-8D841FEB0F1B}" presName="box" presStyleLbl="node1" presStyleIdx="0" presStyleCnt="3" custLinFactNeighborY="0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33A38B94-0307-4FD5-B2B8-A780C65BB191}" type="pres">
      <dgm:prSet presAssocID="{8FFB6877-38FB-432F-8F6D-8D841FEB0F1B}" presName="img" presStyleLbl="fgImgPlace1" presStyleIdx="0" presStyleCnt="3"/>
      <dgm:spPr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4E59F28-7BCB-443E-8A6C-946BD92D1ADC}" type="pres">
      <dgm:prSet presAssocID="{8FFB6877-38FB-432F-8F6D-8D841FEB0F1B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FD4F90-9EAD-4E4A-9809-87C066F272F2}" type="pres">
      <dgm:prSet presAssocID="{1B3E37A7-47BC-45CB-BC99-FD765B65EA7D}" presName="spacer" presStyleCnt="0"/>
      <dgm:spPr/>
    </dgm:pt>
    <dgm:pt modelId="{AC5F037E-F529-46D6-BCAD-5DE6B604385B}" type="pres">
      <dgm:prSet presAssocID="{84DD5D33-C8A3-4567-9925-9DC9B4EE8001}" presName="comp" presStyleCnt="0"/>
      <dgm:spPr/>
    </dgm:pt>
    <dgm:pt modelId="{8B6DE9A0-F6B6-4F1C-8332-FE1C03DE5658}" type="pres">
      <dgm:prSet presAssocID="{84DD5D33-C8A3-4567-9925-9DC9B4EE8001}" presName="box" presStyleLbl="node1" presStyleIdx="1" presStyleCnt="3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12F7DC0D-9969-4F36-BE7A-C7A0ED95D129}" type="pres">
      <dgm:prSet presAssocID="{84DD5D33-C8A3-4567-9925-9DC9B4EE8001}" presName="img" presStyleLbl="fgImgPlace1" presStyleIdx="1" presStyleCnt="3"/>
      <dgm:spPr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DB06E92-AB7C-4D2B-9896-3F4352FB2EFE}" type="pres">
      <dgm:prSet presAssocID="{84DD5D33-C8A3-4567-9925-9DC9B4EE800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8E9C8A-5DF6-4584-AA63-C9DEDA112FDA}" type="pres">
      <dgm:prSet presAssocID="{C4646C7A-657B-48A8-91AC-0AFC8D981A1B}" presName="spacer" presStyleCnt="0"/>
      <dgm:spPr/>
    </dgm:pt>
    <dgm:pt modelId="{FFECD5A9-B38C-4E5C-8939-7B42D2788A70}" type="pres">
      <dgm:prSet presAssocID="{84C59001-31AD-4687-AA99-91424B913565}" presName="comp" presStyleCnt="0"/>
      <dgm:spPr/>
    </dgm:pt>
    <dgm:pt modelId="{2F788E23-DA98-4521-8DBD-3CC7F3572E08}" type="pres">
      <dgm:prSet presAssocID="{84C59001-31AD-4687-AA99-91424B913565}" presName="box" presStyleLbl="node1" presStyleIdx="2" presStyleCnt="3"/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13DE88D6-BA41-40B9-837B-B8EE37B39137}" type="pres">
      <dgm:prSet presAssocID="{84C59001-31AD-4687-AA99-91424B913565}" presName="img" presStyleLbl="fgImgPlace1" presStyleIdx="2" presStyleCnt="3"/>
      <dgm:spPr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7463FB1-04CF-4A5A-96C6-0971171E23BF}" type="pres">
      <dgm:prSet presAssocID="{84C59001-31AD-4687-AA99-91424B91356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B233FA3-AF8A-4458-B65C-24F1EA0F25B3}" srcId="{66742954-281A-42A2-A9CD-8E0150DA30BD}" destId="{8FFB6877-38FB-432F-8F6D-8D841FEB0F1B}" srcOrd="0" destOrd="0" parTransId="{F9D426AA-7C48-4696-95A3-B7F88C45E919}" sibTransId="{1B3E37A7-47BC-45CB-BC99-FD765B65EA7D}"/>
    <dgm:cxn modelId="{E9EB89A3-9CC1-4974-9DEA-72D241E9DA9B}" type="presOf" srcId="{84C59001-31AD-4687-AA99-91424B913565}" destId="{A7463FB1-04CF-4A5A-96C6-0971171E23BF}" srcOrd="1" destOrd="0" presId="urn:microsoft.com/office/officeart/2005/8/layout/vList4#3"/>
    <dgm:cxn modelId="{D79DB946-AC86-4A95-9843-5DE63E120DB3}" type="presOf" srcId="{84C59001-31AD-4687-AA99-91424B913565}" destId="{2F788E23-DA98-4521-8DBD-3CC7F3572E08}" srcOrd="0" destOrd="0" presId="urn:microsoft.com/office/officeart/2005/8/layout/vList4#3"/>
    <dgm:cxn modelId="{C70ACADC-2076-4B8C-B467-83BD6875FA18}" type="presOf" srcId="{66742954-281A-42A2-A9CD-8E0150DA30BD}" destId="{A7E38897-7F9C-426B-B7C8-33A8C4DB9903}" srcOrd="0" destOrd="0" presId="urn:microsoft.com/office/officeart/2005/8/layout/vList4#3"/>
    <dgm:cxn modelId="{1BE89432-E185-4CDC-B031-C292A3350565}" type="presOf" srcId="{8FFB6877-38FB-432F-8F6D-8D841FEB0F1B}" destId="{2009F834-E0A4-4E4D-998C-6C1A4F3B4BD3}" srcOrd="0" destOrd="0" presId="urn:microsoft.com/office/officeart/2005/8/layout/vList4#3"/>
    <dgm:cxn modelId="{AA646ABF-7E2A-4A88-9E4B-3F313FBF5AAF}" srcId="{66742954-281A-42A2-A9CD-8E0150DA30BD}" destId="{84DD5D33-C8A3-4567-9925-9DC9B4EE8001}" srcOrd="1" destOrd="0" parTransId="{8044889D-E61D-4266-9E22-901C0E340D71}" sibTransId="{C4646C7A-657B-48A8-91AC-0AFC8D981A1B}"/>
    <dgm:cxn modelId="{D4FA3604-D65A-4005-B5BD-4033B7CE40CA}" type="presOf" srcId="{8FFB6877-38FB-432F-8F6D-8D841FEB0F1B}" destId="{14E59F28-7BCB-443E-8A6C-946BD92D1ADC}" srcOrd="1" destOrd="0" presId="urn:microsoft.com/office/officeart/2005/8/layout/vList4#3"/>
    <dgm:cxn modelId="{12A30B41-249B-4FC7-B777-596F792CE635}" type="presOf" srcId="{84DD5D33-C8A3-4567-9925-9DC9B4EE8001}" destId="{5DB06E92-AB7C-4D2B-9896-3F4352FB2EFE}" srcOrd="1" destOrd="0" presId="urn:microsoft.com/office/officeart/2005/8/layout/vList4#3"/>
    <dgm:cxn modelId="{7E504216-9CB4-4A2A-8EB3-0196FEC9B943}" srcId="{66742954-281A-42A2-A9CD-8E0150DA30BD}" destId="{84C59001-31AD-4687-AA99-91424B913565}" srcOrd="2" destOrd="0" parTransId="{10CD86FE-EC3D-4474-94D2-47BC84AFC7EC}" sibTransId="{D846821F-9E22-4191-BFCB-B18294713831}"/>
    <dgm:cxn modelId="{A6AF754A-372C-43F2-9F69-F9A21E5E5C44}" type="presOf" srcId="{84DD5D33-C8A3-4567-9925-9DC9B4EE8001}" destId="{8B6DE9A0-F6B6-4F1C-8332-FE1C03DE5658}" srcOrd="0" destOrd="0" presId="urn:microsoft.com/office/officeart/2005/8/layout/vList4#3"/>
    <dgm:cxn modelId="{56FA0230-F17A-4F4F-9FB8-8F19F57D65DD}" type="presParOf" srcId="{A7E38897-7F9C-426B-B7C8-33A8C4DB9903}" destId="{05749B35-62AE-41FD-8A9F-CF58B5568DAB}" srcOrd="0" destOrd="0" presId="urn:microsoft.com/office/officeart/2005/8/layout/vList4#3"/>
    <dgm:cxn modelId="{89710190-6D7B-4FEC-8211-3A1D590015D6}" type="presParOf" srcId="{05749B35-62AE-41FD-8A9F-CF58B5568DAB}" destId="{2009F834-E0A4-4E4D-998C-6C1A4F3B4BD3}" srcOrd="0" destOrd="0" presId="urn:microsoft.com/office/officeart/2005/8/layout/vList4#3"/>
    <dgm:cxn modelId="{B1FD9D21-D9F8-4BEF-8A52-B01BEC298FAC}" type="presParOf" srcId="{05749B35-62AE-41FD-8A9F-CF58B5568DAB}" destId="{33A38B94-0307-4FD5-B2B8-A780C65BB191}" srcOrd="1" destOrd="0" presId="urn:microsoft.com/office/officeart/2005/8/layout/vList4#3"/>
    <dgm:cxn modelId="{156B9962-F75F-4B92-B894-CFD6A325941D}" type="presParOf" srcId="{05749B35-62AE-41FD-8A9F-CF58B5568DAB}" destId="{14E59F28-7BCB-443E-8A6C-946BD92D1ADC}" srcOrd="2" destOrd="0" presId="urn:microsoft.com/office/officeart/2005/8/layout/vList4#3"/>
    <dgm:cxn modelId="{74FB8DB6-DF98-4DA4-AC31-777FF348BC69}" type="presParOf" srcId="{A7E38897-7F9C-426B-B7C8-33A8C4DB9903}" destId="{19FD4F90-9EAD-4E4A-9809-87C066F272F2}" srcOrd="1" destOrd="0" presId="urn:microsoft.com/office/officeart/2005/8/layout/vList4#3"/>
    <dgm:cxn modelId="{C365CAC0-C3E2-4B97-B6B2-8E521CCD5C2A}" type="presParOf" srcId="{A7E38897-7F9C-426B-B7C8-33A8C4DB9903}" destId="{AC5F037E-F529-46D6-BCAD-5DE6B604385B}" srcOrd="2" destOrd="0" presId="urn:microsoft.com/office/officeart/2005/8/layout/vList4#3"/>
    <dgm:cxn modelId="{849A7BA9-5AFD-44E9-9C93-C24B663ACCA1}" type="presParOf" srcId="{AC5F037E-F529-46D6-BCAD-5DE6B604385B}" destId="{8B6DE9A0-F6B6-4F1C-8332-FE1C03DE5658}" srcOrd="0" destOrd="0" presId="urn:microsoft.com/office/officeart/2005/8/layout/vList4#3"/>
    <dgm:cxn modelId="{9221ACF2-621C-4A2C-B6F7-0171C53C52FA}" type="presParOf" srcId="{AC5F037E-F529-46D6-BCAD-5DE6B604385B}" destId="{12F7DC0D-9969-4F36-BE7A-C7A0ED95D129}" srcOrd="1" destOrd="0" presId="urn:microsoft.com/office/officeart/2005/8/layout/vList4#3"/>
    <dgm:cxn modelId="{B8D865D6-6A28-484B-B5D9-F2733D9588C8}" type="presParOf" srcId="{AC5F037E-F529-46D6-BCAD-5DE6B604385B}" destId="{5DB06E92-AB7C-4D2B-9896-3F4352FB2EFE}" srcOrd="2" destOrd="0" presId="urn:microsoft.com/office/officeart/2005/8/layout/vList4#3"/>
    <dgm:cxn modelId="{83D4118E-4A35-4DDC-ADDC-2F46EFB81B02}" type="presParOf" srcId="{A7E38897-7F9C-426B-B7C8-33A8C4DB9903}" destId="{F58E9C8A-5DF6-4584-AA63-C9DEDA112FDA}" srcOrd="3" destOrd="0" presId="urn:microsoft.com/office/officeart/2005/8/layout/vList4#3"/>
    <dgm:cxn modelId="{9FBF7676-E1F6-49B5-99D0-072EBB92F63A}" type="presParOf" srcId="{A7E38897-7F9C-426B-B7C8-33A8C4DB9903}" destId="{FFECD5A9-B38C-4E5C-8939-7B42D2788A70}" srcOrd="4" destOrd="0" presId="urn:microsoft.com/office/officeart/2005/8/layout/vList4#3"/>
    <dgm:cxn modelId="{C93D63AD-471A-4DF1-A44E-93AADCC8D32C}" type="presParOf" srcId="{FFECD5A9-B38C-4E5C-8939-7B42D2788A70}" destId="{2F788E23-DA98-4521-8DBD-3CC7F3572E08}" srcOrd="0" destOrd="0" presId="urn:microsoft.com/office/officeart/2005/8/layout/vList4#3"/>
    <dgm:cxn modelId="{11DC2C54-8707-4379-AD46-68D751B7A4DB}" type="presParOf" srcId="{FFECD5A9-B38C-4E5C-8939-7B42D2788A70}" destId="{13DE88D6-BA41-40B9-837B-B8EE37B39137}" srcOrd="1" destOrd="0" presId="urn:microsoft.com/office/officeart/2005/8/layout/vList4#3"/>
    <dgm:cxn modelId="{AB69E507-5DB7-4446-899D-B50AEABC30BA}" type="presParOf" srcId="{FFECD5A9-B38C-4E5C-8939-7B42D2788A70}" destId="{A7463FB1-04CF-4A5A-96C6-0971171E23BF}" srcOrd="2" destOrd="0" presId="urn:microsoft.com/office/officeart/2005/8/layout/vList4#3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30B899-2B0A-4914-B635-9D0EFFD3E94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57F2B8-FB86-4DBA-A307-380689526BB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ru-RU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«Автор», как правило, вносит существенный интеллектуальный вклад в опубликованное исследование</a:t>
          </a:r>
          <a:endParaRPr lang="en-US" sz="20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99056AA1-A4FF-43CF-BA02-FD8676219007}" type="parTrans" cxnId="{77E855A7-3968-428B-9514-C3FA13FF8847}">
      <dgm:prSet/>
      <dgm:spPr/>
      <dgm:t>
        <a:bodyPr/>
        <a:lstStyle/>
        <a:p>
          <a:pPr algn="ctr"/>
          <a:endParaRPr lang="en-US"/>
        </a:p>
      </dgm:t>
    </dgm:pt>
    <dgm:pt modelId="{E4A65282-87B2-4873-BEED-FED0889BBC1D}" type="sibTrans" cxnId="{77E855A7-3968-428B-9514-C3FA13FF8847}">
      <dgm:prSet/>
      <dgm:spPr/>
      <dgm:t>
        <a:bodyPr/>
        <a:lstStyle/>
        <a:p>
          <a:pPr algn="ctr"/>
          <a:endParaRPr lang="en-US"/>
        </a:p>
      </dgm:t>
    </dgm:pt>
    <dgm:pt modelId="{A23F597D-5ACC-4269-835E-468F934E6BC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ru-RU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Быть автором – большая честь, но также большая ответственность, это две стороны одной медали</a:t>
          </a:r>
          <a:endParaRPr lang="en-GB" sz="2000" dirty="0" smtClean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E98DF3D4-4BF6-4A14-8D78-89E29DCC09E3}" type="parTrans" cxnId="{B08639BD-4F76-45E8-96A5-1A00629968C7}">
      <dgm:prSet/>
      <dgm:spPr/>
      <dgm:t>
        <a:bodyPr/>
        <a:lstStyle/>
        <a:p>
          <a:pPr algn="ctr"/>
          <a:endParaRPr lang="en-US"/>
        </a:p>
      </dgm:t>
    </dgm:pt>
    <dgm:pt modelId="{9A3BD625-A1DA-4F90-A00F-B4A2BC8A2B6E}" type="sibTrans" cxnId="{B08639BD-4F76-45E8-96A5-1A00629968C7}">
      <dgm:prSet/>
      <dgm:spPr/>
      <dgm:t>
        <a:bodyPr/>
        <a:lstStyle/>
        <a:p>
          <a:pPr algn="ctr"/>
          <a:endParaRPr lang="en-US"/>
        </a:p>
      </dgm:t>
    </dgm:pt>
    <dgm:pt modelId="{997281A7-C243-4E69-8D8C-3D4EAD439E1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Решение о том, кто будет автором и порядок авторов, принимается до написания статьи</a:t>
          </a:r>
          <a:endParaRPr lang="en-GB" sz="2000" dirty="0" smtClean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561E8DF6-607A-43AE-8E48-3321408851ED}" type="parTrans" cxnId="{2FF72C91-6BEC-4CEA-BECA-41CF7ACECE34}">
      <dgm:prSet/>
      <dgm:spPr/>
      <dgm:t>
        <a:bodyPr/>
        <a:lstStyle/>
        <a:p>
          <a:endParaRPr lang="en-US"/>
        </a:p>
      </dgm:t>
    </dgm:pt>
    <dgm:pt modelId="{E183DA6F-C9BC-4002-BD47-32DAC7697A0E}" type="sibTrans" cxnId="{2FF72C91-6BEC-4CEA-BECA-41CF7ACECE34}">
      <dgm:prSet/>
      <dgm:spPr/>
      <dgm:t>
        <a:bodyPr/>
        <a:lstStyle/>
        <a:p>
          <a:endParaRPr lang="en-US"/>
        </a:p>
      </dgm:t>
    </dgm:pt>
    <dgm:pt modelId="{12928E98-07E5-4B84-AC4C-502CECE8AEA3}" type="pres">
      <dgm:prSet presAssocID="{4B30B899-2B0A-4914-B635-9D0EFFD3E94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8DDB65-8E4A-4B10-99D0-E8CB991A7B78}" type="pres">
      <dgm:prSet presAssocID="{6B57F2B8-FB86-4DBA-A307-380689526BB1}" presName="parentText" presStyleLbl="node1" presStyleIdx="0" presStyleCnt="3" custScaleY="56388" custLinFactNeighborY="-3744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13E3D40-F02B-475D-861C-BC7B8A6904E4}" type="pres">
      <dgm:prSet presAssocID="{E4A65282-87B2-4873-BEED-FED0889BBC1D}" presName="spacer" presStyleCnt="0"/>
      <dgm:spPr/>
    </dgm:pt>
    <dgm:pt modelId="{F2B8CA78-F602-4C62-88C7-AA4B54DB894A}" type="pres">
      <dgm:prSet presAssocID="{A23F597D-5ACC-4269-835E-468F934E6BC2}" presName="parentText" presStyleLbl="node1" presStyleIdx="1" presStyleCnt="3" custLinFactY="7685" custLinFactNeighborX="952" custLinFactNeighborY="10000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3B583D6-9624-4073-9A8B-832C5901743E}" type="pres">
      <dgm:prSet presAssocID="{9A3BD625-A1DA-4F90-A00F-B4A2BC8A2B6E}" presName="spacer" presStyleCnt="0"/>
      <dgm:spPr/>
    </dgm:pt>
    <dgm:pt modelId="{EB2EC0C1-44F2-492F-9B22-4321BC40B334}" type="pres">
      <dgm:prSet presAssocID="{997281A7-C243-4E69-8D8C-3D4EAD439E10}" presName="parentText" presStyleLbl="node1" presStyleIdx="2" presStyleCnt="3" custLinFactY="92021" custLinFactNeighborY="10000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2F2C6A78-4575-4A92-AC3A-DB7BD869C64C}" type="presOf" srcId="{A23F597D-5ACC-4269-835E-468F934E6BC2}" destId="{F2B8CA78-F602-4C62-88C7-AA4B54DB894A}" srcOrd="0" destOrd="0" presId="urn:microsoft.com/office/officeart/2005/8/layout/vList2"/>
    <dgm:cxn modelId="{B08639BD-4F76-45E8-96A5-1A00629968C7}" srcId="{4B30B899-2B0A-4914-B635-9D0EFFD3E941}" destId="{A23F597D-5ACC-4269-835E-468F934E6BC2}" srcOrd="1" destOrd="0" parTransId="{E98DF3D4-4BF6-4A14-8D78-89E29DCC09E3}" sibTransId="{9A3BD625-A1DA-4F90-A00F-B4A2BC8A2B6E}"/>
    <dgm:cxn modelId="{77E855A7-3968-428B-9514-C3FA13FF8847}" srcId="{4B30B899-2B0A-4914-B635-9D0EFFD3E941}" destId="{6B57F2B8-FB86-4DBA-A307-380689526BB1}" srcOrd="0" destOrd="0" parTransId="{99056AA1-A4FF-43CF-BA02-FD8676219007}" sibTransId="{E4A65282-87B2-4873-BEED-FED0889BBC1D}"/>
    <dgm:cxn modelId="{03D92A2C-8986-48B5-9EF2-ED1CE54DC33B}" type="presOf" srcId="{6B57F2B8-FB86-4DBA-A307-380689526BB1}" destId="{EB8DDB65-8E4A-4B10-99D0-E8CB991A7B78}" srcOrd="0" destOrd="0" presId="urn:microsoft.com/office/officeart/2005/8/layout/vList2"/>
    <dgm:cxn modelId="{2FF72C91-6BEC-4CEA-BECA-41CF7ACECE34}" srcId="{4B30B899-2B0A-4914-B635-9D0EFFD3E941}" destId="{997281A7-C243-4E69-8D8C-3D4EAD439E10}" srcOrd="2" destOrd="0" parTransId="{561E8DF6-607A-43AE-8E48-3321408851ED}" sibTransId="{E183DA6F-C9BC-4002-BD47-32DAC7697A0E}"/>
    <dgm:cxn modelId="{3AAE3301-F54C-437A-9A70-0B19E463F565}" type="presOf" srcId="{997281A7-C243-4E69-8D8C-3D4EAD439E10}" destId="{EB2EC0C1-44F2-492F-9B22-4321BC40B334}" srcOrd="0" destOrd="0" presId="urn:microsoft.com/office/officeart/2005/8/layout/vList2"/>
    <dgm:cxn modelId="{8CD6B26B-A721-4852-BFE7-ADE92D1CDE8B}" type="presOf" srcId="{4B30B899-2B0A-4914-B635-9D0EFFD3E941}" destId="{12928E98-07E5-4B84-AC4C-502CECE8AEA3}" srcOrd="0" destOrd="0" presId="urn:microsoft.com/office/officeart/2005/8/layout/vList2"/>
    <dgm:cxn modelId="{284B8D4A-7A24-40DD-AA76-257C2E680A19}" type="presParOf" srcId="{12928E98-07E5-4B84-AC4C-502CECE8AEA3}" destId="{EB8DDB65-8E4A-4B10-99D0-E8CB991A7B78}" srcOrd="0" destOrd="0" presId="urn:microsoft.com/office/officeart/2005/8/layout/vList2"/>
    <dgm:cxn modelId="{53762CDB-8874-4BE6-85AC-D7F32DCC3F51}" type="presParOf" srcId="{12928E98-07E5-4B84-AC4C-502CECE8AEA3}" destId="{D13E3D40-F02B-475D-861C-BC7B8A6904E4}" srcOrd="1" destOrd="0" presId="urn:microsoft.com/office/officeart/2005/8/layout/vList2"/>
    <dgm:cxn modelId="{30366679-DED2-468A-A110-E0836F6B0EFA}" type="presParOf" srcId="{12928E98-07E5-4B84-AC4C-502CECE8AEA3}" destId="{F2B8CA78-F602-4C62-88C7-AA4B54DB894A}" srcOrd="2" destOrd="0" presId="urn:microsoft.com/office/officeart/2005/8/layout/vList2"/>
    <dgm:cxn modelId="{9925E734-EC34-4C79-A2C5-878CC56EE758}" type="presParOf" srcId="{12928E98-07E5-4B84-AC4C-502CECE8AEA3}" destId="{A3B583D6-9624-4073-9A8B-832C5901743E}" srcOrd="3" destOrd="0" presId="urn:microsoft.com/office/officeart/2005/8/layout/vList2"/>
    <dgm:cxn modelId="{F13D7107-C2E5-4015-89CE-5797D646BF64}" type="presParOf" srcId="{12928E98-07E5-4B84-AC4C-502CECE8AEA3}" destId="{EB2EC0C1-44F2-492F-9B22-4321BC40B33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#3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B2CBB-7D4D-45BD-A804-4B5916193A71}" type="datetimeFigureOut">
              <a:rPr lang="en-US" smtClean="0"/>
              <a:pPr/>
              <a:t>6/15/2017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AB8E9-7186-4155-B988-3074F1AE52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92382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B62C3-CD21-44E2-A80F-DFB896D07E51}" type="datetimeFigureOut">
              <a:rPr lang="en-US" smtClean="0"/>
              <a:pPr/>
              <a:t>6/15/2017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E7223-426A-4018-BA23-F3B6A35AA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8900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7442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1375C55-5CD7-473A-A958-7C7E5D071586}" type="slidenum">
              <a:rPr lang="en-US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lnSpc>
                <a:spcPct val="90000"/>
              </a:lnSpc>
              <a:spcBef>
                <a:spcPct val="0"/>
              </a:spcBef>
            </a:pPr>
            <a:endParaRPr lang="en-GB" sz="1000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5524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4531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B908C36-9DF6-45E5-ADD7-0F51021433CD}" type="slidenum">
              <a:rPr 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Tx/>
              <a:buNone/>
            </a:pPr>
            <a:endParaRPr lang="en-GB" dirty="0" smtClean="0"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November 2012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8889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7366E8-4798-4ADB-9672-0FF1ECFB8029}" type="slidenum">
              <a:rPr lang="en-US" smtClean="0">
                <a:latin typeface="Arial" pitchFamily="34" charset="0"/>
              </a:rPr>
              <a:pPr/>
              <a:t>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>
              <a:buFontTx/>
              <a:buNone/>
            </a:pPr>
            <a:endParaRPr lang="en-GB" dirty="0" smtClean="0"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November 2012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3720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7181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3907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4568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35D37C-C29D-4015-8CCB-1FFFA64ACBFB}" type="slidenum">
              <a:rPr lang="zh-CN" altLang="en-GB" smtClean="0"/>
              <a:pPr/>
              <a:t>9</a:t>
            </a:fld>
            <a:endParaRPr lang="en-GB" altLang="zh-CN" smtClean="0"/>
          </a:p>
        </p:txBody>
      </p:sp>
    </p:spTree>
    <p:extLst>
      <p:ext uri="{BB962C8B-B14F-4D97-AF65-F5344CB8AC3E}">
        <p14:creationId xmlns:p14="http://schemas.microsoft.com/office/powerpoint/2010/main" xmlns="" val="3868753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6CA3F7-6504-40EC-8B3E-0C2EF9210561}" type="slidenum">
              <a:rPr lang="zh-CN" altLang="en-GB" smtClean="0"/>
              <a:pPr/>
              <a:t>10</a:t>
            </a:fld>
            <a:endParaRPr lang="en-GB" altLang="zh-CN" smtClean="0"/>
          </a:p>
        </p:txBody>
      </p:sp>
    </p:spTree>
    <p:extLst>
      <p:ext uri="{BB962C8B-B14F-4D97-AF65-F5344CB8AC3E}">
        <p14:creationId xmlns:p14="http://schemas.microsoft.com/office/powerpoint/2010/main" xmlns="" val="4223008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0911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b="0" baseline="0" dirty="0" smtClean="0"/>
          </a:p>
        </p:txBody>
      </p:sp>
    </p:spTree>
    <p:extLst>
      <p:ext uri="{BB962C8B-B14F-4D97-AF65-F5344CB8AC3E}">
        <p14:creationId xmlns:p14="http://schemas.microsoft.com/office/powerpoint/2010/main" xmlns="" val="5854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0234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7F3A25-07E3-449C-9BBE-4B8E542016D4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600310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GB" altLang="zh-CN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0308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0205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5295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228600" indent="-228600"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96392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dirty="0" smtClean="0"/>
              <a:t>Доклады для конференций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30000"/>
              <a:buFont typeface="Wingdings" pitchFamily="2" charset="2"/>
              <a:buChar char="Ø"/>
              <a:tabLst/>
              <a:defRPr/>
            </a:pPr>
            <a:r>
              <a:rPr lang="ru-RU" altLang="zh-CN" sz="11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Идеально подходит для сообщения научных результатов на стадии их обработки или в процессе проведения исследования</a:t>
            </a:r>
            <a:endParaRPr lang="en-GB" altLang="zh-CN" sz="11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28600" indent="-228600" eaLnBrk="1" hangingPunct="1">
              <a:buSzPct val="130000"/>
              <a:buFont typeface="Wingdings" pitchFamily="2" charset="2"/>
              <a:buChar char="Ø"/>
            </a:pPr>
            <a:endParaRPr lang="en-GB" sz="11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SzPct val="130000"/>
              <a:buFont typeface="Wingdings" pitchFamily="2" charset="2"/>
              <a:buChar char="Ø"/>
            </a:pPr>
            <a:r>
              <a:rPr lang="en-GB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 Они относительно короткие - </a:t>
            </a:r>
            <a:r>
              <a:rPr lang="en-GB" sz="1100" dirty="0" smtClean="0">
                <a:latin typeface="Arial" pitchFamily="34" charset="0"/>
                <a:cs typeface="Arial" pitchFamily="34" charset="0"/>
              </a:rPr>
              <a:t>5-10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страниц</a:t>
            </a:r>
            <a:r>
              <a:rPr lang="en-GB" sz="1100" dirty="0" smtClean="0">
                <a:latin typeface="Arial" pitchFamily="34" charset="0"/>
                <a:cs typeface="Arial" pitchFamily="34" charset="0"/>
              </a:rPr>
              <a:t>, 3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рисунка и </a:t>
            </a:r>
            <a:r>
              <a:rPr lang="en-GB" sz="1100" dirty="0" smtClean="0">
                <a:latin typeface="Arial" pitchFamily="34" charset="0"/>
                <a:cs typeface="Arial" pitchFamily="34" charset="0"/>
              </a:rPr>
              <a:t>15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ссылок</a:t>
            </a:r>
            <a:endParaRPr lang="en-GB" sz="11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SzPct val="130000"/>
              <a:buFont typeface="Wingdings" pitchFamily="2" charset="2"/>
              <a:buChar char="Ø"/>
            </a:pPr>
            <a:endParaRPr lang="en-GB" sz="11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SzPct val="130000"/>
              <a:buFont typeface="Wingdings" pitchFamily="2" charset="2"/>
              <a:buChar char="Ø"/>
            </a:pPr>
            <a:r>
              <a:rPr lang="en-GB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Они подготавливаются и подаются непосредственно организаторам</a:t>
            </a:r>
            <a:r>
              <a:rPr lang="ru-RU" sz="1100" baseline="0" dirty="0" smtClean="0">
                <a:latin typeface="Arial" pitchFamily="34" charset="0"/>
                <a:cs typeface="Arial" pitchFamily="34" charset="0"/>
              </a:rPr>
              <a:t> конференции, обычно, через веб-сайт конференции</a:t>
            </a:r>
            <a:r>
              <a:rPr lang="en-GB" sz="11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и</a:t>
            </a:r>
            <a:endParaRPr lang="en-GB" sz="11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SzPct val="130000"/>
              <a:buFont typeface="Wingdings" pitchFamily="2" charset="2"/>
              <a:buChar char="Ø"/>
            </a:pPr>
            <a:endParaRPr lang="en-GB" sz="11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SzPct val="130000"/>
              <a:buFont typeface="Wingdings" pitchFamily="2" charset="2"/>
              <a:buChar char="Ø"/>
            </a:pPr>
            <a:r>
              <a:rPr lang="en-GB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Это – замечательный</a:t>
            </a:r>
            <a:r>
              <a:rPr lang="ru-RU" sz="1100" baseline="0" dirty="0" smtClean="0">
                <a:latin typeface="Arial" pitchFamily="34" charset="0"/>
                <a:cs typeface="Arial" pitchFamily="34" charset="0"/>
              </a:rPr>
              <a:t> способ НАЧАТЬ научную карьеру</a:t>
            </a:r>
            <a:endParaRPr lang="en-GB" sz="1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28159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dirty="0" smtClean="0"/>
              <a:t>Доклады для конференций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30000"/>
              <a:buFont typeface="Wingdings" pitchFamily="2" charset="2"/>
              <a:buChar char="Ø"/>
              <a:tabLst/>
              <a:defRPr/>
            </a:pPr>
            <a:r>
              <a:rPr lang="ru-RU" altLang="zh-CN" sz="1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Идеально подходит для сообщения научных результатов на стадии их обработки или в процессе проведения исследования</a:t>
            </a:r>
            <a:endParaRPr lang="en-GB" altLang="zh-CN" sz="12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28600" indent="-228600" eaLnBrk="1" hangingPunct="1">
              <a:buSzPct val="130000"/>
              <a:buFont typeface="Wingdings" pitchFamily="2" charset="2"/>
              <a:buChar char="Ø"/>
            </a:pPr>
            <a:endParaRPr lang="en-GB" sz="12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SzPct val="130000"/>
              <a:buFont typeface="Wingdings" pitchFamily="2" charset="2"/>
              <a:buChar char="Ø"/>
            </a:pPr>
            <a:r>
              <a:rPr lang="en-GB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Они относительно короткие -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5-10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страниц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, 3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рисунка и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15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ссылок</a:t>
            </a:r>
            <a:endParaRPr lang="en-GB" sz="12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SzPct val="130000"/>
              <a:buFont typeface="Wingdings" pitchFamily="2" charset="2"/>
              <a:buChar char="Ø"/>
            </a:pPr>
            <a:endParaRPr lang="en-GB" sz="12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SzPct val="130000"/>
              <a:buFont typeface="Wingdings" pitchFamily="2" charset="2"/>
              <a:buChar char="Ø"/>
            </a:pPr>
            <a:r>
              <a:rPr lang="en-GB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Они подготавливаются и подаются непосредственно организаторам</a:t>
            </a:r>
            <a:r>
              <a:rPr lang="ru-RU" sz="1200" baseline="0" dirty="0" smtClean="0">
                <a:latin typeface="Arial" pitchFamily="34" charset="0"/>
                <a:cs typeface="Arial" pitchFamily="34" charset="0"/>
              </a:rPr>
              <a:t> конференции, обычно, через веб-сайт конференции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и</a:t>
            </a:r>
            <a:endParaRPr lang="en-GB" sz="12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SzPct val="130000"/>
              <a:buFont typeface="Wingdings" pitchFamily="2" charset="2"/>
              <a:buChar char="Ø"/>
            </a:pPr>
            <a:endParaRPr lang="en-GB" sz="12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SzPct val="130000"/>
              <a:buFont typeface="Wingdings" pitchFamily="2" charset="2"/>
              <a:buChar char="Ø"/>
            </a:pPr>
            <a:r>
              <a:rPr lang="en-GB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Это – замечательный</a:t>
            </a:r>
            <a:r>
              <a:rPr lang="ru-RU" sz="1200" baseline="0" dirty="0" smtClean="0">
                <a:latin typeface="Arial" pitchFamily="34" charset="0"/>
                <a:cs typeface="Arial" pitchFamily="34" charset="0"/>
              </a:rPr>
              <a:t> способ НАЧАТЬ научную карьеру</a:t>
            </a:r>
            <a:endParaRPr lang="en-GB" sz="1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73780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7031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sz="1100" dirty="0" smtClean="0">
              <a:solidFill>
                <a:srgbClr val="24789E"/>
              </a:solidFill>
              <a:latin typeface="Arial" charset="0"/>
              <a:ea typeface="宋体" pitchFamily="2" charset="-12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3936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7513" y="4715832"/>
            <a:ext cx="5334063" cy="446664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ru-RU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3217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0774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dirty="0" smtClean="0"/>
              <a:t>Выбор правильного</a:t>
            </a:r>
            <a:r>
              <a:rPr lang="ru-RU" baseline="0" dirty="0" smtClean="0"/>
              <a:t> языка</a:t>
            </a:r>
            <a:r>
              <a:rPr lang="ru-RU" dirty="0" smtClean="0"/>
              <a:t> для написания статьи является очень важным фактором, поскольку это одна из самых частых причин, почему редактор или рецензент неправильно понимают содержание вашей работы. Полученные вами результаты могут быть важны и актуальны, но низкое качество изложения материала, в том числе, ошибки в грамматике, орфографии или лексике - может привести к задержке публикации или к отказу в публикации статьи, не давая вашему исследованию получить заслуженное признание.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ru-RU" dirty="0" smtClean="0"/>
              <a:t>На</a:t>
            </a:r>
            <a:r>
              <a:rPr lang="ru-RU" baseline="0" dirty="0" smtClean="0"/>
              <a:t> слайде приведена реальная жалоба редактора одного из журналов </a:t>
            </a:r>
            <a:r>
              <a:rPr lang="en-US" dirty="0" smtClean="0"/>
              <a:t>Elsevier. </a:t>
            </a:r>
            <a:r>
              <a:rPr lang="ru-RU" dirty="0" smtClean="0"/>
              <a:t>Хотя она написана довольно грубо, она действительно отражает то, чем занимаются редакторы и что они думают о получении плохо составленных документов!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85710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sz="1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14998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 eaLnBrk="1" hangingPunct="1"/>
            <a:r>
              <a:rPr lang="ru-RU" altLang="zh-CN" dirty="0" smtClean="0">
                <a:latin typeface="Verdana" pitchFamily="34" charset="0"/>
              </a:rPr>
              <a:t>Ключ к успеху – пишите понятно, объективно, аккуратно</a:t>
            </a:r>
            <a:r>
              <a:rPr lang="ru-RU" altLang="zh-CN" baseline="0" dirty="0" smtClean="0">
                <a:latin typeface="Verdana" pitchFamily="34" charset="0"/>
              </a:rPr>
              <a:t> и лаконично</a:t>
            </a:r>
            <a:r>
              <a:rPr lang="en-US" altLang="zh-CN" dirty="0" smtClean="0">
                <a:latin typeface="Verdana" pitchFamily="34" charset="0"/>
              </a:rPr>
              <a:t>.</a:t>
            </a:r>
          </a:p>
          <a:p>
            <a:pPr marL="228600" indent="-228600" eaLnBrk="1" hangingPunct="1"/>
            <a:endParaRPr lang="en-US" altLang="zh-CN" dirty="0" smtClean="0">
              <a:latin typeface="Verdana" pitchFamily="34" charset="0"/>
            </a:endParaRPr>
          </a:p>
          <a:p>
            <a:pPr marL="228600" indent="-228600" eaLnBrk="1" hangingPunct="1">
              <a:buFontTx/>
              <a:buAutoNum type="arabicPeriod"/>
            </a:pPr>
            <a:r>
              <a:rPr lang="ru-RU" altLang="zh-CN" dirty="0" smtClean="0">
                <a:latin typeface="Verdana" pitchFamily="34" charset="0"/>
              </a:rPr>
              <a:t>Предложения должны быть короткими</a:t>
            </a:r>
            <a:r>
              <a:rPr lang="ru-RU" altLang="zh-CN" baseline="0" dirty="0" smtClean="0">
                <a:latin typeface="Verdana" pitchFamily="34" charset="0"/>
              </a:rPr>
              <a:t> и построенными на фактах</a:t>
            </a:r>
            <a:r>
              <a:rPr lang="en-US" altLang="zh-CN" dirty="0" smtClean="0">
                <a:latin typeface="Verdana" pitchFamily="34" charset="0"/>
              </a:rPr>
              <a:t>. </a:t>
            </a:r>
            <a:r>
              <a:rPr lang="ru-RU" altLang="zh-CN" dirty="0" smtClean="0">
                <a:latin typeface="Verdana" pitchFamily="34" charset="0"/>
              </a:rPr>
              <a:t>Средняя длина предложений</a:t>
            </a:r>
            <a:r>
              <a:rPr lang="ru-RU" altLang="zh-CN" baseline="0" dirty="0" smtClean="0">
                <a:latin typeface="Verdana" pitchFamily="34" charset="0"/>
              </a:rPr>
              <a:t> для научной статьи составляет </a:t>
            </a:r>
            <a:r>
              <a:rPr lang="en-US" altLang="zh-CN" dirty="0" smtClean="0">
                <a:latin typeface="Verdana" pitchFamily="34" charset="0"/>
              </a:rPr>
              <a:t>12-17 </a:t>
            </a:r>
            <a:r>
              <a:rPr lang="ru-RU" altLang="zh-CN" dirty="0" smtClean="0">
                <a:latin typeface="Verdana" pitchFamily="34" charset="0"/>
              </a:rPr>
              <a:t>слов</a:t>
            </a:r>
            <a:r>
              <a:rPr lang="en-US" altLang="zh-CN" dirty="0" smtClean="0">
                <a:latin typeface="Verdana" pitchFamily="34" charset="0"/>
              </a:rPr>
              <a:t>. </a:t>
            </a:r>
            <a:r>
              <a:rPr lang="ru-RU" altLang="zh-CN" dirty="0" smtClean="0">
                <a:latin typeface="Verdana" pitchFamily="34" charset="0"/>
              </a:rPr>
              <a:t>Хорошее правило: одна идея на одно предложение.</a:t>
            </a:r>
            <a:r>
              <a:rPr lang="ru-RU" altLang="zh-CN" baseline="0" dirty="0" smtClean="0">
                <a:latin typeface="Verdana" pitchFamily="34" charset="0"/>
              </a:rPr>
              <a:t> </a:t>
            </a:r>
            <a:endParaRPr lang="en-GB" altLang="zh-CN" dirty="0" smtClean="0">
              <a:latin typeface="Verdana" pitchFamily="34" charset="0"/>
            </a:endParaRPr>
          </a:p>
          <a:p>
            <a:pPr marL="228600" indent="-228600" eaLnBrk="1" hangingPunct="1">
              <a:buFontTx/>
              <a:buAutoNum type="arabicPeriod"/>
            </a:pPr>
            <a:endParaRPr lang="en-US" altLang="zh-CN" dirty="0" smtClean="0">
              <a:latin typeface="Verdana" pitchFamily="34" charset="0"/>
            </a:endParaRPr>
          </a:p>
          <a:p>
            <a:pPr marL="228600" indent="-228600" eaLnBrk="1" hangingPunct="1">
              <a:buFontTx/>
              <a:buAutoNum type="arabicPeriod"/>
            </a:pPr>
            <a:r>
              <a:rPr lang="ru-RU" altLang="zh-CN" dirty="0" smtClean="0">
                <a:latin typeface="Verdana" pitchFamily="34" charset="0"/>
              </a:rPr>
              <a:t>При</a:t>
            </a:r>
            <a:r>
              <a:rPr lang="ru-RU" altLang="zh-CN" baseline="0" dirty="0" smtClean="0">
                <a:latin typeface="Verdana" pitchFamily="34" charset="0"/>
              </a:rPr>
              <a:t> написании статей часто делают ошибки в использовании времен глаголов</a:t>
            </a:r>
            <a:r>
              <a:rPr lang="en-US" altLang="zh-CN" dirty="0" smtClean="0">
                <a:latin typeface="Verdana" pitchFamily="34" charset="0"/>
              </a:rPr>
              <a:t>: </a:t>
            </a:r>
          </a:p>
          <a:p>
            <a:pPr marL="685800" lvl="1" indent="-228600">
              <a:buFontTx/>
              <a:buAutoNum type="arabicPeriod"/>
            </a:pPr>
            <a:r>
              <a:rPr lang="ru-RU" dirty="0" smtClean="0"/>
              <a:t>Известные факты и гипотезы следует излагать в настоящем</a:t>
            </a:r>
            <a:r>
              <a:rPr lang="ru-RU" baseline="0" dirty="0" smtClean="0"/>
              <a:t> времени</a:t>
            </a:r>
            <a:endParaRPr lang="en-US" dirty="0" smtClean="0"/>
          </a:p>
          <a:p>
            <a:pPr marL="685800" lvl="1" indent="-228600">
              <a:buFontTx/>
              <a:buAutoNum type="arabicPeriod"/>
            </a:pPr>
            <a:r>
              <a:rPr lang="ru-RU" dirty="0" smtClean="0"/>
              <a:t>При описании проведенных экспериментов</a:t>
            </a:r>
            <a:r>
              <a:rPr lang="ru-RU" baseline="0" dirty="0" smtClean="0"/>
              <a:t> и их результатов следует использовать прошедшее время</a:t>
            </a:r>
            <a:r>
              <a:rPr lang="en-US" dirty="0" smtClean="0"/>
              <a:t>.</a:t>
            </a:r>
          </a:p>
          <a:p>
            <a:pPr marL="228600" indent="-228600" eaLnBrk="1" hangingPunct="1"/>
            <a:endParaRPr lang="en-US" altLang="zh-CN" dirty="0" smtClean="0"/>
          </a:p>
          <a:p>
            <a:pPr marL="228600" indent="-228600" eaLnBrk="1" hangingPunct="1"/>
            <a:r>
              <a:rPr lang="en-US" altLang="zh-CN" dirty="0" smtClean="0"/>
              <a:t>4. </a:t>
            </a:r>
            <a:r>
              <a:rPr lang="ru-RU" altLang="zh-CN" dirty="0" smtClean="0"/>
              <a:t>Не забудьте перевести</a:t>
            </a:r>
            <a:r>
              <a:rPr lang="ru-RU" altLang="zh-CN" baseline="0" dirty="0" smtClean="0"/>
              <a:t> на английский также рисунки, таблицы и подписи к ним</a:t>
            </a:r>
            <a:r>
              <a:rPr lang="en-US" altLang="zh-CN" dirty="0" smtClean="0">
                <a:latin typeface="Verdana" pitchFamily="34" charset="0"/>
              </a:rPr>
              <a:t>! </a:t>
            </a:r>
          </a:p>
          <a:p>
            <a:pPr marL="228600" indent="-228600" eaLnBrk="1" hangingPunct="1"/>
            <a:endParaRPr lang="en-US" altLang="zh-CN" dirty="0" smtClean="0">
              <a:latin typeface="Verdana" pitchFamily="34" charset="0"/>
            </a:endParaRPr>
          </a:p>
          <a:p>
            <a:pPr marL="228600" indent="-228600"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14161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62513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Теперь давайте рассмотрим структуру вашей статьи.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54441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altLang="zh-CN" sz="11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100" baseline="0" dirty="0" smtClean="0">
                <a:latin typeface="Arial" pitchFamily="34" charset="0"/>
                <a:cs typeface="Arial" pitchFamily="34" charset="0"/>
              </a:rPr>
              <a:t>Важно </a:t>
            </a:r>
            <a:r>
              <a:rPr lang="ru-RU" altLang="zh-CN" sz="1100" baseline="0" dirty="0" smtClean="0">
                <a:latin typeface="Arial" pitchFamily="34" charset="0"/>
                <a:cs typeface="Arial" pitchFamily="34" charset="0"/>
              </a:rPr>
              <a:t>пользоваться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Руководством для авторов</a:t>
            </a:r>
            <a:r>
              <a:rPr lang="en-GB" altLang="zh-CN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того журнала, в котором вы собираетесь</a:t>
            </a:r>
            <a:r>
              <a:rPr lang="ru-RU" altLang="zh-CN" sz="1100" baseline="0" dirty="0" smtClean="0">
                <a:latin typeface="Arial" pitchFamily="34" charset="0"/>
                <a:cs typeface="Arial" pitchFamily="34" charset="0"/>
              </a:rPr>
              <a:t> публиковаться</a:t>
            </a:r>
            <a:r>
              <a:rPr lang="en-GB" altLang="zh-CN" sz="11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Многие вещи будут повторяться, но</a:t>
            </a:r>
            <a:r>
              <a:rPr lang="ru-RU" altLang="zh-CN" sz="1100" baseline="0" dirty="0" smtClean="0">
                <a:latin typeface="Arial" pitchFamily="34" charset="0"/>
                <a:cs typeface="Arial" pitchFamily="34" charset="0"/>
              </a:rPr>
              <a:t> у каждого журнала есть и свои специфические требования</a:t>
            </a:r>
            <a:r>
              <a:rPr lang="en-GB" altLang="zh-CN" sz="11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lang="en-GB" altLang="zh-CN" sz="1100" dirty="0" smtClean="0">
              <a:latin typeface="Arial" pitchFamily="34" charset="0"/>
              <a:cs typeface="Arial" pitchFamily="34" charset="0"/>
            </a:endParaRPr>
          </a:p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GB" altLang="zh-CN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Редакторы не любят, когда к ним попадает статья, явно отформатированная</a:t>
            </a:r>
            <a:r>
              <a:rPr lang="ru-RU" altLang="zh-CN" sz="1100" baseline="0" dirty="0" smtClean="0">
                <a:latin typeface="Arial" pitchFamily="34" charset="0"/>
                <a:cs typeface="Arial" pitchFamily="34" charset="0"/>
              </a:rPr>
              <a:t> для другого издания</a:t>
            </a:r>
            <a:r>
              <a:rPr lang="en-GB" altLang="zh-CN" sz="1100" dirty="0" smtClean="0">
                <a:latin typeface="Arial" pitchFamily="34" charset="0"/>
                <a:cs typeface="Arial" pitchFamily="34" charset="0"/>
              </a:rPr>
              <a:t>!</a:t>
            </a:r>
            <a:endParaRPr lang="en-US" altLang="zh-CN" sz="1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3995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7100"/>
            <a:fld id="{EDB67578-7052-4453-9434-A3C407603085}" type="slidenum">
              <a:rPr lang="en-US" smtClean="0"/>
              <a:pPr defTabSz="927100"/>
              <a:t>36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366" y="4716877"/>
            <a:ext cx="5338358" cy="4465263"/>
          </a:xfrm>
          <a:ln/>
        </p:spPr>
        <p:txBody>
          <a:bodyPr>
            <a:normAutofit fontScale="85000" lnSpcReduction="10000"/>
          </a:bodyPr>
          <a:lstStyle/>
          <a:p>
            <a:pPr marL="228600" indent="-228600" eaLnBrk="1" hangingPunct="1"/>
            <a:r>
              <a:rPr lang="ru-RU" altLang="zh-CN" dirty="0" smtClean="0"/>
              <a:t>Статья содержит разные разделы, каждый из которых имеет свое назначение</a:t>
            </a:r>
            <a:r>
              <a:rPr lang="en-US" altLang="zh-CN" dirty="0" smtClean="0"/>
              <a:t>.</a:t>
            </a:r>
            <a:endParaRPr lang="ru-RU" altLang="zh-CN" dirty="0" smtClean="0"/>
          </a:p>
          <a:p>
            <a:pPr marL="228600" indent="-228600" eaLnBrk="1" hangingPunct="1"/>
            <a:endParaRPr lang="en-US" altLang="zh-CN" dirty="0" smtClean="0"/>
          </a:p>
          <a:p>
            <a:pPr marL="228600" indent="-228600" eaLnBrk="1" hangingPunct="1">
              <a:spcAft>
                <a:spcPts val="1200"/>
              </a:spcAft>
            </a:pPr>
            <a:r>
              <a:rPr lang="en-US" altLang="zh-CN" dirty="0" smtClean="0"/>
              <a:t>1. </a:t>
            </a:r>
            <a:r>
              <a:rPr lang="ru-RU" altLang="zh-CN" dirty="0" smtClean="0"/>
              <a:t>В начале приводятся Название</a:t>
            </a:r>
            <a:r>
              <a:rPr lang="en-US" altLang="zh-CN" dirty="0" smtClean="0"/>
              <a:t>, </a:t>
            </a:r>
            <a:r>
              <a:rPr lang="ru-RU" altLang="zh-CN" dirty="0" smtClean="0"/>
              <a:t>Резюме и Ключевые слова, которые важны для облегчения поиска, индексации и удобного представления вашей статьи потенциальным читателям</a:t>
            </a:r>
            <a:r>
              <a:rPr lang="en-US" altLang="zh-CN" dirty="0" smtClean="0"/>
              <a:t>.</a:t>
            </a:r>
          </a:p>
          <a:p>
            <a:pPr marL="228600" indent="-228600" eaLnBrk="1" hangingPunct="1">
              <a:spcAft>
                <a:spcPts val="1200"/>
              </a:spcAft>
            </a:pPr>
            <a:r>
              <a:rPr lang="en-US" altLang="zh-CN" dirty="0" smtClean="0"/>
              <a:t>2. </a:t>
            </a:r>
            <a:r>
              <a:rPr lang="ru-RU" altLang="zh-CN" dirty="0" smtClean="0"/>
              <a:t>Структура основного текста статьи должна подчиняться принципам </a:t>
            </a:r>
            <a:r>
              <a:rPr lang="en-US" altLang="zh-CN" dirty="0" smtClean="0"/>
              <a:t>IMRAD : </a:t>
            </a:r>
            <a:r>
              <a:rPr lang="ru-RU" altLang="zh-CN" dirty="0" smtClean="0"/>
              <a:t>Введение</a:t>
            </a:r>
            <a:r>
              <a:rPr lang="en-US" altLang="zh-CN" dirty="0" smtClean="0"/>
              <a:t>, </a:t>
            </a:r>
            <a:r>
              <a:rPr lang="ru-RU" altLang="zh-CN" dirty="0" smtClean="0"/>
              <a:t>Методы</a:t>
            </a:r>
            <a:r>
              <a:rPr lang="en-US" altLang="zh-CN" dirty="0" smtClean="0"/>
              <a:t>, </a:t>
            </a:r>
            <a:r>
              <a:rPr lang="ru-RU" altLang="zh-CN" dirty="0" smtClean="0"/>
              <a:t>Результаты и Дискуссия</a:t>
            </a:r>
            <a:r>
              <a:rPr lang="en-US" altLang="zh-CN" dirty="0" smtClean="0"/>
              <a:t>.  </a:t>
            </a:r>
            <a:r>
              <a:rPr lang="ru-RU" altLang="zh-CN" dirty="0" smtClean="0"/>
              <a:t>Здесь вы описываете</a:t>
            </a:r>
            <a:r>
              <a:rPr lang="ru-RU" altLang="zh-CN" baseline="0" dirty="0" smtClean="0"/>
              <a:t> саму суть вашего исследования, доносите основное сообщение и показываете достигнутые результаты</a:t>
            </a:r>
            <a:r>
              <a:rPr lang="en-US" altLang="zh-CN" dirty="0" smtClean="0"/>
              <a:t>.</a:t>
            </a:r>
          </a:p>
          <a:p>
            <a:pPr marL="228600" indent="-228600" eaLnBrk="1" hangingPunct="1">
              <a:spcAft>
                <a:spcPts val="1200"/>
              </a:spcAft>
            </a:pPr>
            <a:r>
              <a:rPr lang="en-US" altLang="zh-CN" dirty="0" smtClean="0"/>
              <a:t>3. </a:t>
            </a:r>
            <a:r>
              <a:rPr lang="ru-RU" altLang="zh-CN" dirty="0" smtClean="0"/>
              <a:t>Последний блок закрывает вашу</a:t>
            </a:r>
            <a:r>
              <a:rPr lang="ru-RU" altLang="zh-CN" baseline="0" dirty="0" smtClean="0"/>
              <a:t> статью. Это </a:t>
            </a:r>
            <a:r>
              <a:rPr lang="ru-RU" altLang="zh-CN" dirty="0" smtClean="0"/>
              <a:t>Заключение</a:t>
            </a:r>
            <a:r>
              <a:rPr lang="en-US" altLang="zh-CN" dirty="0" smtClean="0"/>
              <a:t>, </a:t>
            </a:r>
            <a:r>
              <a:rPr lang="ru-RU" altLang="zh-CN" dirty="0" smtClean="0"/>
              <a:t>Благодарности</a:t>
            </a:r>
            <a:r>
              <a:rPr lang="en-US" altLang="zh-CN" dirty="0" smtClean="0"/>
              <a:t>, </a:t>
            </a:r>
            <a:r>
              <a:rPr lang="ru-RU" altLang="zh-CN" dirty="0" smtClean="0"/>
              <a:t>Ссылки и Вспомогательные материалы</a:t>
            </a:r>
            <a:r>
              <a:rPr lang="en-US" altLang="zh-CN" dirty="0" smtClean="0"/>
              <a:t>.</a:t>
            </a:r>
          </a:p>
          <a:p>
            <a:pPr marL="228600" indent="-228600" eaLnBrk="1" hangingPunct="1">
              <a:spcAft>
                <a:spcPts val="1200"/>
              </a:spcAft>
            </a:pPr>
            <a:endParaRPr lang="ru-RU" altLang="zh-CN" dirty="0" smtClean="0"/>
          </a:p>
          <a:p>
            <a:pPr marL="228600" indent="-228600" eaLnBrk="1" hangingPunct="1">
              <a:spcAft>
                <a:spcPts val="1200"/>
              </a:spcAft>
            </a:pPr>
            <a:r>
              <a:rPr lang="ru-RU" altLang="zh-CN" dirty="0" smtClean="0"/>
              <a:t>Однако, такая структура</a:t>
            </a:r>
            <a:r>
              <a:rPr lang="ru-RU" altLang="zh-CN" baseline="0" dirty="0" smtClean="0"/>
              <a:t> несколько искусственна и порядок может меняться. Некоторые журналы просят совмещать раздел </a:t>
            </a:r>
            <a:r>
              <a:rPr lang="ru-RU" altLang="zh-CN" dirty="0" smtClean="0"/>
              <a:t>Дискуссии</a:t>
            </a:r>
            <a:r>
              <a:rPr lang="en-US" altLang="zh-CN" dirty="0" smtClean="0"/>
              <a:t> </a:t>
            </a:r>
            <a:r>
              <a:rPr lang="ru-RU" altLang="zh-CN" dirty="0" smtClean="0"/>
              <a:t>с Заключением или</a:t>
            </a:r>
            <a:r>
              <a:rPr lang="ru-RU" altLang="zh-CN" baseline="0" dirty="0" smtClean="0"/>
              <a:t> </a:t>
            </a:r>
            <a:r>
              <a:rPr lang="ru-RU" altLang="zh-CN" dirty="0" smtClean="0"/>
              <a:t>Результатами</a:t>
            </a:r>
            <a:r>
              <a:rPr lang="en-US" altLang="zh-CN" dirty="0" smtClean="0"/>
              <a:t>. </a:t>
            </a:r>
            <a:r>
              <a:rPr lang="ru-RU" altLang="zh-CN" dirty="0" smtClean="0"/>
              <a:t>Другие же хотят видеть его отдельно</a:t>
            </a:r>
            <a:r>
              <a:rPr lang="en-US" altLang="zh-CN" dirty="0" smtClean="0"/>
              <a:t>. </a:t>
            </a:r>
            <a:r>
              <a:rPr lang="ru-RU" altLang="zh-CN" dirty="0" smtClean="0"/>
              <a:t>Существуют также другие примеры структуризации разделов </a:t>
            </a:r>
            <a:r>
              <a:rPr lang="en-US" altLang="zh-CN" dirty="0" smtClean="0"/>
              <a:t>(</a:t>
            </a:r>
            <a:r>
              <a:rPr lang="ru-RU" altLang="zh-CN" dirty="0" smtClean="0"/>
              <a:t>напр.</a:t>
            </a:r>
            <a:r>
              <a:rPr lang="en-US" altLang="zh-CN" dirty="0" smtClean="0"/>
              <a:t>, </a:t>
            </a:r>
            <a:r>
              <a:rPr lang="ru-RU" altLang="zh-CN" dirty="0" smtClean="0"/>
              <a:t>описание Методов</a:t>
            </a:r>
            <a:r>
              <a:rPr lang="ru-RU" altLang="zh-CN" baseline="0" dirty="0" smtClean="0"/>
              <a:t> после Научно-Исследовательской части и т.д.</a:t>
            </a:r>
            <a:r>
              <a:rPr lang="en-US" altLang="zh-CN" dirty="0" smtClean="0"/>
              <a:t>). </a:t>
            </a:r>
            <a:r>
              <a:rPr lang="ru-RU" altLang="zh-CN" dirty="0" smtClean="0"/>
              <a:t>Внимательно читайте Руководство для авторов,</a:t>
            </a:r>
            <a:r>
              <a:rPr lang="ru-RU" altLang="zh-CN" baseline="0" dirty="0" smtClean="0"/>
              <a:t> чтобы знать специфический подход выбранного вами журнала</a:t>
            </a:r>
            <a:r>
              <a:rPr lang="en-US" altLang="zh-CN" dirty="0" smtClean="0"/>
              <a:t>!!! </a:t>
            </a:r>
          </a:p>
          <a:p>
            <a:pPr marL="228600" indent="-228600" eaLnBrk="1" hangingPunct="1"/>
            <a:endParaRPr lang="en-GB" altLang="zh-CN" dirty="0" smtClean="0"/>
          </a:p>
          <a:p>
            <a:pPr marL="228600" indent="-228600" eaLnBrk="1" hangingPunct="1"/>
            <a:endParaRPr lang="en-US" altLang="zh-CN" dirty="0" smtClean="0"/>
          </a:p>
          <a:p>
            <a:pPr marL="228600" indent="-228600">
              <a:spcBef>
                <a:spcPct val="0"/>
              </a:spcBef>
            </a:pPr>
            <a:r>
              <a:rPr lang="ru-RU" dirty="0" smtClean="0"/>
              <a:t>Хотя такова будет финальная структура вашей статьи, вы не обязательно должны писать разделы именно в этом порядке. Лучше начинать с Методов, Результатов и Дискуссии,</a:t>
            </a:r>
            <a:r>
              <a:rPr lang="ru-RU" baseline="0" dirty="0" smtClean="0"/>
              <a:t> чтобы вначале сформулировать основное </a:t>
            </a:r>
            <a:r>
              <a:rPr lang="ru-RU" dirty="0" smtClean="0"/>
              <a:t>сообщение и ваши открытия.</a:t>
            </a:r>
          </a:p>
          <a:p>
            <a:pPr marL="228600" indent="-228600">
              <a:spcBef>
                <a:spcPct val="0"/>
              </a:spcBef>
            </a:pPr>
            <a:endParaRPr lang="en-GB" altLang="zh-CN" dirty="0" smtClean="0"/>
          </a:p>
          <a:p>
            <a:pPr marL="228600" indent="-228600">
              <a:spcBef>
                <a:spcPct val="0"/>
              </a:spcBef>
            </a:pPr>
            <a:r>
              <a:rPr lang="ru-RU" altLang="zh-CN" dirty="0" smtClean="0"/>
              <a:t>После написания данных разделов может оказаться проще</a:t>
            </a:r>
            <a:r>
              <a:rPr lang="ru-RU" altLang="zh-CN" baseline="0" dirty="0" smtClean="0"/>
              <a:t> сформулировать </a:t>
            </a:r>
            <a:r>
              <a:rPr lang="ru-RU" altLang="zh-CN" dirty="0" smtClean="0"/>
              <a:t>Заключение</a:t>
            </a:r>
            <a:r>
              <a:rPr lang="en-GB" altLang="zh-CN" dirty="0" smtClean="0"/>
              <a:t>, </a:t>
            </a:r>
            <a:r>
              <a:rPr lang="ru-RU" altLang="zh-CN" dirty="0" smtClean="0"/>
              <a:t>Введение</a:t>
            </a:r>
            <a:r>
              <a:rPr lang="en-GB" altLang="zh-CN" dirty="0" smtClean="0"/>
              <a:t>, </a:t>
            </a:r>
            <a:r>
              <a:rPr lang="ru-RU" altLang="zh-CN" dirty="0" smtClean="0"/>
              <a:t>Резюме</a:t>
            </a:r>
            <a:r>
              <a:rPr lang="en-GB" altLang="zh-CN" dirty="0" smtClean="0"/>
              <a:t> </a:t>
            </a:r>
            <a:r>
              <a:rPr lang="ru-RU" altLang="zh-CN" dirty="0" smtClean="0"/>
              <a:t>и Название</a:t>
            </a:r>
            <a:r>
              <a:rPr lang="en-GB" altLang="zh-CN" dirty="0" smtClean="0"/>
              <a:t>.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xmlns="" val="3904003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93765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685800" lvl="1" indent="-228600" eaLnBrk="1" hangingPunct="1">
              <a:buFont typeface="Wingdings" pitchFamily="2" charset="2"/>
              <a:buChar char="Ø"/>
            </a:pPr>
            <a:r>
              <a:rPr lang="ru-RU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Название</a:t>
            </a:r>
            <a:r>
              <a:rPr lang="en-US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статьи крайне важно</a:t>
            </a:r>
            <a:r>
              <a:rPr lang="en-US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685800" lvl="1" indent="-228600" eaLnBrk="1" hangingPunct="1">
              <a:buFont typeface="Wingdings" pitchFamily="2" charset="2"/>
              <a:buChar char="Ø"/>
            </a:pPr>
            <a:endParaRPr lang="en-US" altLang="zh-CN" sz="1100" dirty="0" smtClean="0">
              <a:solidFill>
                <a:srgbClr val="292929"/>
              </a:solidFill>
              <a:latin typeface="Arial" pitchFamily="34" charset="0"/>
              <a:cs typeface="Arial" pitchFamily="34" charset="0"/>
            </a:endParaRPr>
          </a:p>
          <a:p>
            <a:pPr marL="685800" lvl="1" indent="-228600" eaLnBrk="1" hangingPunct="1">
              <a:buFont typeface="Wingdings" pitchFamily="2" charset="2"/>
              <a:buChar char="Ø"/>
            </a:pPr>
            <a:r>
              <a:rPr lang="ru-RU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Сильное Название сразу привлекает внимание читателей</a:t>
            </a:r>
            <a:endParaRPr lang="en-US" altLang="zh-CN" sz="1100" dirty="0" smtClean="0">
              <a:solidFill>
                <a:srgbClr val="292929"/>
              </a:solidFill>
              <a:latin typeface="Arial" pitchFamily="34" charset="0"/>
              <a:cs typeface="Arial" pitchFamily="34" charset="0"/>
            </a:endParaRPr>
          </a:p>
          <a:p>
            <a:pPr marL="685800" lvl="1" indent="-228600" eaLnBrk="1" hangingPunct="1">
              <a:buFont typeface="Wingdings" pitchFamily="2" charset="2"/>
              <a:buChar char="Ø"/>
            </a:pPr>
            <a:endParaRPr lang="en-US" altLang="zh-CN" sz="1100" dirty="0" smtClean="0">
              <a:solidFill>
                <a:srgbClr val="292929"/>
              </a:solidFill>
              <a:latin typeface="Arial" pitchFamily="34" charset="0"/>
              <a:cs typeface="Arial" pitchFamily="34" charset="0"/>
            </a:endParaRPr>
          </a:p>
          <a:p>
            <a:pPr marL="685800" lvl="1" indent="-228600" eaLnBrk="1" hangingPunct="1">
              <a:buFont typeface="Wingdings" pitchFamily="2" charset="2"/>
              <a:buChar char="Ø"/>
            </a:pPr>
            <a:r>
              <a:rPr lang="ru-RU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Сильное название специфично и прямо отражает содержание вашей статьи</a:t>
            </a:r>
            <a:endParaRPr lang="en-US" altLang="zh-CN" sz="1100" dirty="0" smtClean="0">
              <a:solidFill>
                <a:srgbClr val="292929"/>
              </a:solidFill>
              <a:latin typeface="Arial" pitchFamily="34" charset="0"/>
              <a:cs typeface="Arial" pitchFamily="34" charset="0"/>
            </a:endParaRPr>
          </a:p>
          <a:p>
            <a:pPr marL="685800" lvl="1" indent="-228600" eaLnBrk="1" hangingPunct="1">
              <a:buFont typeface="Wingdings" pitchFamily="2" charset="2"/>
              <a:buChar char="Ø"/>
            </a:pPr>
            <a:endParaRPr lang="en-US" altLang="zh-CN" sz="1100" dirty="0" smtClean="0">
              <a:solidFill>
                <a:srgbClr val="292929"/>
              </a:solidFill>
              <a:latin typeface="Arial" pitchFamily="34" charset="0"/>
              <a:cs typeface="Arial" pitchFamily="34" charset="0"/>
            </a:endParaRPr>
          </a:p>
          <a:p>
            <a:pPr marL="685800" lvl="1" indent="-228600" eaLnBrk="1" hangingPunct="1">
              <a:buFont typeface="Wingdings" pitchFamily="2" charset="2"/>
              <a:buChar char="Ø"/>
            </a:pPr>
            <a:r>
              <a:rPr lang="ru-RU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Оно информативное, но краткое</a:t>
            </a:r>
            <a:endParaRPr lang="en-US" altLang="zh-CN" sz="1100" dirty="0" smtClean="0">
              <a:solidFill>
                <a:srgbClr val="292929"/>
              </a:solidFill>
              <a:latin typeface="Arial" pitchFamily="34" charset="0"/>
              <a:cs typeface="Arial" pitchFamily="34" charset="0"/>
            </a:endParaRPr>
          </a:p>
          <a:p>
            <a:pPr marL="685800" lvl="1" indent="-228600" eaLnBrk="1" hangingPunct="1">
              <a:buFont typeface="Wingdings" pitchFamily="2" charset="2"/>
              <a:buChar char="Ø"/>
            </a:pPr>
            <a:endParaRPr lang="en-US" altLang="zh-CN" sz="1100" dirty="0" smtClean="0">
              <a:solidFill>
                <a:srgbClr val="292929"/>
              </a:solidFill>
              <a:latin typeface="Arial" pitchFamily="34" charset="0"/>
              <a:cs typeface="Arial" pitchFamily="34" charset="0"/>
            </a:endParaRPr>
          </a:p>
          <a:p>
            <a:pPr marL="685800" lvl="1" indent="-228600" eaLnBrk="1" hangingPunct="1">
              <a:buFont typeface="Wingdings" pitchFamily="2" charset="2"/>
              <a:buChar char="Ø"/>
            </a:pPr>
            <a:r>
              <a:rPr lang="ru-RU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Следует избегать</a:t>
            </a:r>
            <a:r>
              <a:rPr lang="ru-RU" altLang="zh-CN" sz="1100" baseline="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 использования в названиях технического жаргона и аббревиатур</a:t>
            </a:r>
            <a:endParaRPr lang="en-US" altLang="zh-CN" sz="1100" dirty="0" smtClean="0">
              <a:solidFill>
                <a:srgbClr val="29292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A82A7F-8B6B-4F0E-ACE2-A6D687D054C5}" type="slidenum">
              <a:rPr lang="zh-CN" altLang="en-GB" smtClean="0"/>
              <a:pPr/>
              <a:t>38</a:t>
            </a:fld>
            <a:endParaRPr lang="en-GB" altLang="zh-CN" smtClean="0"/>
          </a:p>
        </p:txBody>
      </p:sp>
    </p:spTree>
    <p:extLst>
      <p:ext uri="{BB962C8B-B14F-4D97-AF65-F5344CB8AC3E}">
        <p14:creationId xmlns:p14="http://schemas.microsoft.com/office/powerpoint/2010/main" xmlns="" val="5808254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228600" indent="-228600" eaLnBrk="1" hangingPunct="1">
              <a:buFont typeface="Wingdings" pitchFamily="2" charset="2"/>
              <a:buChar char="Ø"/>
              <a:defRPr/>
            </a:pP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Если иное не указано в Руководстве для авторов,</a:t>
            </a:r>
            <a:r>
              <a:rPr lang="en-US" altLang="zh-CN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Резюме</a:t>
            </a:r>
            <a:r>
              <a:rPr lang="en-US" altLang="zh-CN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должно состоять</a:t>
            </a:r>
            <a:r>
              <a:rPr lang="ru-RU" altLang="zh-CN" sz="1100" baseline="0" dirty="0" smtClean="0">
                <a:latin typeface="Arial" pitchFamily="34" charset="0"/>
                <a:cs typeface="Arial" pitchFamily="34" charset="0"/>
              </a:rPr>
              <a:t> из одного абзаца и должно в краткой форме описывать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проблему</a:t>
            </a:r>
            <a:r>
              <a:rPr lang="en-US" altLang="zh-CN" sz="11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метод</a:t>
            </a:r>
            <a:r>
              <a:rPr lang="en-US" altLang="zh-CN" sz="11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результаты и выводы вашей статьи</a:t>
            </a:r>
            <a:r>
              <a:rPr lang="en-US" altLang="zh-CN" sz="11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28600" indent="-228600" eaLnBrk="1" hangingPunct="1">
              <a:buFont typeface="Wingdings" pitchFamily="2" charset="2"/>
              <a:buChar char="Ø"/>
              <a:defRPr/>
            </a:pPr>
            <a:endParaRPr lang="en-US" altLang="zh-CN" sz="1100" dirty="0" smtClean="0"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buFont typeface="Wingdings" pitchFamily="2" charset="2"/>
              <a:buChar char="Ø"/>
              <a:defRPr/>
            </a:pP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Сделайте резюме насколько</a:t>
            </a:r>
            <a:r>
              <a:rPr lang="ru-RU" altLang="zh-CN" sz="1100" baseline="0" dirty="0" smtClean="0">
                <a:latin typeface="Arial" pitchFamily="34" charset="0"/>
                <a:cs typeface="Arial" pitchFamily="34" charset="0"/>
              </a:rPr>
              <a:t> возможно привлекательным и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эффектным</a:t>
            </a:r>
            <a:r>
              <a:rPr lang="en-US" altLang="zh-CN" sz="11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Резюме</a:t>
            </a:r>
            <a:r>
              <a:rPr lang="en-US" altLang="zh-CN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доступно онлайн через поисковые и индексные системы</a:t>
            </a:r>
            <a:r>
              <a:rPr lang="en-US" altLang="zh-CN" sz="11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Оно может стать хорошей</a:t>
            </a:r>
            <a:r>
              <a:rPr lang="ru-RU" altLang="zh-CN" sz="1100" baseline="0" dirty="0" smtClean="0">
                <a:latin typeface="Arial" pitchFamily="34" charset="0"/>
                <a:cs typeface="Arial" pitchFamily="34" charset="0"/>
              </a:rPr>
              <a:t> рекламой для вашей статьи</a:t>
            </a:r>
            <a:endParaRPr lang="en-US" altLang="zh-CN" sz="1100" dirty="0" smtClean="0"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buFont typeface="Wingdings" pitchFamily="2" charset="2"/>
              <a:buChar char="Ø"/>
              <a:defRPr/>
            </a:pPr>
            <a:endParaRPr lang="en-US" altLang="zh-CN" sz="1100" dirty="0" smtClean="0"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buFont typeface="Wingdings" pitchFamily="2" charset="2"/>
              <a:buChar char="Ø"/>
              <a:defRPr/>
            </a:pP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Понятно написанное Резюме</a:t>
            </a:r>
            <a:r>
              <a:rPr lang="en-US" altLang="zh-CN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100" dirty="0" smtClean="0">
                <a:latin typeface="Arial" pitchFamily="34" charset="0"/>
                <a:cs typeface="Arial" pitchFamily="34" charset="0"/>
              </a:rPr>
              <a:t>стимулирует читателя прочесть</a:t>
            </a:r>
            <a:r>
              <a:rPr lang="ru-RU" altLang="zh-CN" sz="1100" baseline="0" dirty="0" smtClean="0">
                <a:latin typeface="Arial" pitchFamily="34" charset="0"/>
                <a:cs typeface="Arial" pitchFamily="34" charset="0"/>
              </a:rPr>
              <a:t> остальную статью.</a:t>
            </a:r>
            <a:endParaRPr lang="en-US" altLang="zh-CN" sz="1100" dirty="0" smtClean="0"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buFont typeface="Wingdings" pitchFamily="2" charset="2"/>
              <a:buChar char="Ø"/>
              <a:defRPr/>
            </a:pPr>
            <a:endParaRPr lang="en-US" altLang="zh-CN" sz="1100" dirty="0" smtClean="0">
              <a:solidFill>
                <a:srgbClr val="292929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eaLnBrk="1" hangingPunct="1">
              <a:buFont typeface="Wingdings" pitchFamily="2" charset="2"/>
              <a:buChar char="Ø"/>
              <a:defRPr/>
            </a:pPr>
            <a:r>
              <a:rPr lang="ru-RU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Многие</a:t>
            </a:r>
            <a:r>
              <a:rPr lang="ru-RU" altLang="zh-CN" sz="1100" baseline="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 авторы пишут </a:t>
            </a:r>
            <a:r>
              <a:rPr lang="ru-RU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Резюме</a:t>
            </a:r>
            <a:r>
              <a:rPr lang="en-US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в последнюю очередь, чтобы оно точно отражало содержание</a:t>
            </a:r>
            <a:r>
              <a:rPr lang="ru-RU" altLang="zh-CN" sz="1100" baseline="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 статьи</a:t>
            </a:r>
            <a:r>
              <a:rPr lang="en-US" altLang="zh-CN" sz="1100" dirty="0" smtClean="0">
                <a:solidFill>
                  <a:srgbClr val="292929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1463B6-E55F-4DDB-818F-2486C2731AC8}" type="slidenum">
              <a:rPr lang="zh-CN" altLang="en-GB" smtClean="0"/>
              <a:pPr/>
              <a:t>39</a:t>
            </a:fld>
            <a:endParaRPr lang="en-GB" altLang="zh-CN" smtClean="0"/>
          </a:p>
        </p:txBody>
      </p:sp>
    </p:spTree>
    <p:extLst>
      <p:ext uri="{BB962C8B-B14F-4D97-AF65-F5344CB8AC3E}">
        <p14:creationId xmlns:p14="http://schemas.microsoft.com/office/powerpoint/2010/main" xmlns="" val="8496535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F6744F-E2C0-4F1A-B06C-9B9AFE75F49D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/>
              <a:t>Ключевые слова</a:t>
            </a:r>
            <a:r>
              <a:rPr lang="en-US" altLang="zh-CN" dirty="0" smtClean="0"/>
              <a:t> </a:t>
            </a:r>
            <a:r>
              <a:rPr lang="ru-RU" altLang="zh-CN" dirty="0" smtClean="0"/>
              <a:t>служат ярлыками для вашей статьи</a:t>
            </a:r>
            <a:r>
              <a:rPr lang="en-US" altLang="zh-CN" dirty="0" smtClean="0"/>
              <a:t>.  </a:t>
            </a:r>
            <a:r>
              <a:rPr lang="ru-RU" altLang="zh-CN" dirty="0" smtClean="0"/>
              <a:t>Избегайте слов со слишком широким</a:t>
            </a:r>
            <a:r>
              <a:rPr lang="ru-RU" altLang="zh-CN" baseline="0" dirty="0" smtClean="0"/>
              <a:t> значением</a:t>
            </a: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/>
              <a:t>Используйте</a:t>
            </a:r>
            <a:r>
              <a:rPr lang="ru-RU" altLang="zh-CN" baseline="0" dirty="0" smtClean="0"/>
              <a:t> только устоявшиеся в вашей предметной области аббревиатуры</a:t>
            </a: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/>
              <a:t>Уточните в Руководстве для авторов, какие типы и сколько</a:t>
            </a:r>
            <a:r>
              <a:rPr lang="ru-RU" altLang="zh-CN" baseline="0" dirty="0" smtClean="0"/>
              <a:t> </a:t>
            </a:r>
            <a:r>
              <a:rPr lang="en-US" altLang="zh-CN" dirty="0" smtClean="0"/>
              <a:t> </a:t>
            </a:r>
            <a:r>
              <a:rPr lang="ru-RU" altLang="zh-CN" dirty="0" smtClean="0"/>
              <a:t>ключевых слов</a:t>
            </a:r>
            <a:r>
              <a:rPr lang="ru-RU" altLang="zh-CN" baseline="0" dirty="0" smtClean="0"/>
              <a:t> можно использовать</a:t>
            </a:r>
            <a:r>
              <a:rPr lang="en-US" altLang="zh-CN" dirty="0" smtClean="0"/>
              <a:t>. </a:t>
            </a:r>
            <a:r>
              <a:rPr lang="ru-RU" altLang="zh-CN" dirty="0" smtClean="0"/>
              <a:t>К статьям обычно приводится</a:t>
            </a:r>
            <a:r>
              <a:rPr lang="ru-RU" altLang="zh-CN" baseline="0" dirty="0" smtClean="0"/>
              <a:t> порядка </a:t>
            </a:r>
            <a:r>
              <a:rPr lang="en-US" altLang="zh-CN" dirty="0" smtClean="0"/>
              <a:t>6 </a:t>
            </a:r>
            <a:r>
              <a:rPr lang="ru-RU" altLang="zh-CN" dirty="0" smtClean="0"/>
              <a:t>ключевых слов</a:t>
            </a: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GB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/>
              <a:t>Посмотрите, какие ключевые слова</a:t>
            </a:r>
            <a:r>
              <a:rPr lang="en-GB" altLang="zh-CN" dirty="0" smtClean="0"/>
              <a:t> </a:t>
            </a:r>
            <a:r>
              <a:rPr lang="ru-RU" altLang="zh-CN" dirty="0" smtClean="0"/>
              <a:t>использованы в статьях, на которые вы ссылаетесь, чтобы определить, какие термины популярны</a:t>
            </a:r>
            <a:r>
              <a:rPr lang="ru-RU" altLang="zh-CN" baseline="0" dirty="0" smtClean="0"/>
              <a:t> в вашей предметной области</a:t>
            </a:r>
            <a:endParaRPr lang="en-GB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GB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/>
              <a:t>Подумайте, какие термины люди могут использовать для поиска вашей статьи в интернете</a:t>
            </a:r>
            <a:endParaRPr lang="en-GB" altLang="zh-CN" dirty="0" smtClean="0"/>
          </a:p>
          <a:p>
            <a:pPr marL="228600" indent="-228600" eaLnBrk="1" hangingPunct="1"/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xmlns="" val="28578934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70EC03-B5A1-4DC2-B35F-A0D953DE0380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909" y="4716877"/>
            <a:ext cx="5335270" cy="4465263"/>
          </a:xfrm>
          <a:noFill/>
          <a:ln/>
        </p:spPr>
        <p:txBody>
          <a:bodyPr>
            <a:normAutofit lnSpcReduction="10000"/>
          </a:bodyPr>
          <a:lstStyle/>
          <a:p>
            <a:pPr marL="228600" lvl="1" indent="-228600" eaLnBrk="1" hangingPunct="1">
              <a:buFont typeface="Wingdings" pitchFamily="2" charset="2"/>
              <a:buChar char="Ø"/>
            </a:pPr>
            <a:r>
              <a:rPr lang="ru-RU" altLang="zh-CN" dirty="0" smtClean="0">
                <a:latin typeface="+mj-lt"/>
              </a:rPr>
              <a:t>Пример с РАКОМ</a:t>
            </a:r>
            <a:br>
              <a:rPr lang="ru-RU" altLang="zh-CN" dirty="0" smtClean="0">
                <a:latin typeface="+mj-lt"/>
              </a:rPr>
            </a:br>
            <a:r>
              <a:rPr lang="ru-RU" altLang="zh-CN" dirty="0" smtClean="0">
                <a:latin typeface="+mj-lt"/>
              </a:rPr>
              <a:t>Введение</a:t>
            </a:r>
            <a:r>
              <a:rPr lang="en-US" altLang="zh-CN" dirty="0" smtClean="0">
                <a:latin typeface="+mj-lt"/>
              </a:rPr>
              <a:t> </a:t>
            </a:r>
            <a:r>
              <a:rPr lang="ru-RU" altLang="zh-CN" dirty="0" smtClean="0">
                <a:latin typeface="+mj-lt"/>
              </a:rPr>
              <a:t>используется,</a:t>
            </a:r>
            <a:r>
              <a:rPr lang="ru-RU" altLang="zh-CN" baseline="0" dirty="0" smtClean="0">
                <a:latin typeface="+mj-lt"/>
              </a:rPr>
              <a:t> чтобы сообщить о содержании вашей статьи и убедить читателей, почему ваша работа так важна для вашей области науки</a:t>
            </a:r>
            <a:r>
              <a:rPr lang="en-US" altLang="zh-CN" dirty="0" smtClean="0">
                <a:latin typeface="+mj-lt"/>
              </a:rPr>
              <a:t>.</a:t>
            </a:r>
          </a:p>
          <a:p>
            <a:pPr marL="228600" lvl="1" indent="-228600" eaLnBrk="1" hangingPunct="1">
              <a:buFont typeface="Wingdings" pitchFamily="2" charset="2"/>
              <a:buChar char="Ø"/>
            </a:pPr>
            <a:endParaRPr lang="en-US" altLang="zh-CN" dirty="0" smtClean="0">
              <a:latin typeface="+mj-lt"/>
            </a:endParaRPr>
          </a:p>
          <a:p>
            <a:pPr marL="228600" lvl="1" indent="-228600" eaLnBrk="1" hangingPunct="1">
              <a:buFont typeface="Wingdings" pitchFamily="2" charset="2"/>
              <a:buChar char="Ø"/>
            </a:pPr>
            <a:r>
              <a:rPr lang="ru-RU" altLang="zh-CN" dirty="0" smtClean="0">
                <a:latin typeface="+mj-lt"/>
              </a:rPr>
              <a:t>Введение</a:t>
            </a:r>
            <a:r>
              <a:rPr lang="en-US" altLang="zh-CN" dirty="0" smtClean="0">
                <a:latin typeface="+mj-lt"/>
              </a:rPr>
              <a:t> </a:t>
            </a:r>
            <a:r>
              <a:rPr lang="ru-RU" altLang="zh-CN" dirty="0" smtClean="0">
                <a:latin typeface="+mj-lt"/>
              </a:rPr>
              <a:t>должно быть коротким</a:t>
            </a:r>
            <a:r>
              <a:rPr lang="ru-RU" altLang="zh-CN" baseline="0" dirty="0" smtClean="0">
                <a:latin typeface="+mj-lt"/>
              </a:rPr>
              <a:t> – один-два абзаца</a:t>
            </a:r>
            <a:r>
              <a:rPr lang="en-US" altLang="zh-CN" dirty="0" smtClean="0">
                <a:latin typeface="+mj-lt"/>
              </a:rPr>
              <a:t>.  </a:t>
            </a:r>
            <a:r>
              <a:rPr lang="ru-RU" altLang="zh-CN" dirty="0" smtClean="0">
                <a:latin typeface="+mj-lt"/>
              </a:rPr>
              <a:t>Укажите основные научные</a:t>
            </a:r>
            <a:r>
              <a:rPr lang="ru-RU" altLang="zh-CN" baseline="0" dirty="0" smtClean="0">
                <a:latin typeface="+mj-lt"/>
              </a:rPr>
              <a:t> труды, на которые опиралось ваше исследование</a:t>
            </a:r>
            <a:r>
              <a:rPr lang="en-US" altLang="zh-CN" dirty="0" smtClean="0">
                <a:latin typeface="+mj-lt"/>
              </a:rPr>
              <a:t>. (</a:t>
            </a:r>
            <a:r>
              <a:rPr lang="ru-RU" altLang="zh-CN" dirty="0" smtClean="0">
                <a:latin typeface="+mj-lt"/>
              </a:rPr>
              <a:t>Процитируйте пару оригинальных и</a:t>
            </a:r>
            <a:r>
              <a:rPr lang="ru-RU" altLang="zh-CN" baseline="0" dirty="0" smtClean="0">
                <a:latin typeface="+mj-lt"/>
              </a:rPr>
              <a:t> важных работ</a:t>
            </a:r>
            <a:r>
              <a:rPr lang="en-US" altLang="zh-CN" dirty="0" smtClean="0">
                <a:latin typeface="+mj-lt"/>
              </a:rPr>
              <a:t>, </a:t>
            </a:r>
            <a:r>
              <a:rPr lang="ru-RU" altLang="zh-CN" dirty="0" smtClean="0">
                <a:latin typeface="+mj-lt"/>
              </a:rPr>
              <a:t>включая недавние обзорные статьи</a:t>
            </a:r>
            <a:r>
              <a:rPr lang="en-US" altLang="zh-CN" dirty="0" smtClean="0">
                <a:latin typeface="+mj-lt"/>
              </a:rPr>
              <a:t>).  </a:t>
            </a:r>
            <a:r>
              <a:rPr lang="en-US" altLang="zh-CN" b="1" dirty="0" smtClean="0">
                <a:latin typeface="+mj-lt"/>
              </a:rPr>
              <a:t> </a:t>
            </a:r>
            <a:r>
              <a:rPr lang="ru-RU" altLang="zh-CN" dirty="0" smtClean="0">
                <a:latin typeface="+mj-lt"/>
              </a:rPr>
              <a:t>Однако</a:t>
            </a:r>
            <a:r>
              <a:rPr lang="en-US" altLang="zh-CN" dirty="0" smtClean="0">
                <a:latin typeface="+mj-lt"/>
              </a:rPr>
              <a:t>,</a:t>
            </a:r>
            <a:r>
              <a:rPr lang="zh-CN" altLang="en-US" dirty="0" smtClean="0">
                <a:latin typeface="+mj-lt"/>
              </a:rPr>
              <a:t> </a:t>
            </a:r>
            <a:r>
              <a:rPr lang="ru-RU" altLang="zh-CN" dirty="0" smtClean="0">
                <a:latin typeface="+mj-lt"/>
              </a:rPr>
              <a:t>редакторы </a:t>
            </a:r>
            <a:r>
              <a:rPr lang="ru-RU" altLang="zh-CN" u="sng" dirty="0" smtClean="0">
                <a:latin typeface="+mj-lt"/>
              </a:rPr>
              <a:t>не любят</a:t>
            </a:r>
            <a:r>
              <a:rPr lang="en-US" altLang="zh-CN" dirty="0" smtClean="0">
                <a:latin typeface="+mj-lt"/>
              </a:rPr>
              <a:t> </a:t>
            </a:r>
            <a:r>
              <a:rPr lang="ru-RU" altLang="zh-CN" dirty="0" smtClean="0">
                <a:latin typeface="+mj-lt"/>
              </a:rPr>
              <a:t>слишком много цитат, не относящихся к теме работы</a:t>
            </a:r>
            <a:r>
              <a:rPr lang="en-US" altLang="zh-CN" dirty="0" smtClean="0">
                <a:latin typeface="+mj-lt"/>
              </a:rPr>
              <a:t>, </a:t>
            </a:r>
            <a:r>
              <a:rPr lang="ru-RU" dirty="0" smtClean="0"/>
              <a:t>или неуместные суждения о собственных достижениях.</a:t>
            </a:r>
            <a:endParaRPr lang="en-US" altLang="zh-CN" dirty="0" smtClean="0">
              <a:latin typeface="+mj-lt"/>
            </a:endParaRPr>
          </a:p>
          <a:p>
            <a:pPr marL="228600" lvl="1" indent="-228600" eaLnBrk="1" hangingPunct="1">
              <a:buFont typeface="Wingdings" pitchFamily="2" charset="2"/>
              <a:buChar char="Ø"/>
            </a:pPr>
            <a:endParaRPr lang="en-US" altLang="zh-CN" dirty="0" smtClean="0">
              <a:latin typeface="+mj-lt"/>
            </a:endParaRPr>
          </a:p>
          <a:p>
            <a:pPr marL="228600" lvl="1" indent="-228600" eaLnBrk="1" hangingPunct="1">
              <a:buFont typeface="Wingdings" pitchFamily="2" charset="2"/>
              <a:buChar char="Ø"/>
            </a:pPr>
            <a:r>
              <a:rPr lang="ru-RU" dirty="0" smtClean="0"/>
              <a:t>Четко ответьте на следующие вопросы: какую проблему в конечном счете вы пытаетесь решить? Существуют ли решения этой проблемы? Каково лучшее решение? Каковые ограничения такого решения? Каких</a:t>
            </a:r>
            <a:r>
              <a:rPr lang="ru-RU" baseline="0" dirty="0" smtClean="0"/>
              <a:t> результатов вы пытаетесь </a:t>
            </a:r>
            <a:r>
              <a:rPr lang="ru-RU" dirty="0" smtClean="0"/>
              <a:t>достичь в своей работе?</a:t>
            </a:r>
          </a:p>
          <a:p>
            <a:pPr marL="228600" lvl="1" indent="-228600" eaLnBrk="1" hangingPunct="1">
              <a:buFont typeface="Wingdings" pitchFamily="2" charset="2"/>
              <a:buChar char="Ø"/>
            </a:pPr>
            <a:endParaRPr lang="en-US" altLang="zh-CN" dirty="0" smtClean="0">
              <a:latin typeface="+mj-lt"/>
            </a:endParaRPr>
          </a:p>
          <a:p>
            <a:pPr marL="228600" lvl="1" indent="-228600" eaLnBrk="1" hangingPunct="1">
              <a:buFont typeface="Wingdings" pitchFamily="2" charset="2"/>
              <a:buChar char="Ø"/>
            </a:pPr>
            <a:r>
              <a:rPr lang="ru-RU" altLang="zh-CN" dirty="0" smtClean="0">
                <a:latin typeface="+mj-lt"/>
              </a:rPr>
              <a:t>Придерживайтесь точки зрения, совпадающей</a:t>
            </a:r>
            <a:r>
              <a:rPr lang="ru-RU" altLang="zh-CN" baseline="0" dirty="0" smtClean="0">
                <a:latin typeface="+mj-lt"/>
              </a:rPr>
              <a:t> с мнением журнала, в котором вы собираетесь публиковаться</a:t>
            </a:r>
            <a:r>
              <a:rPr lang="en-US" altLang="zh-CN" dirty="0" smtClean="0">
                <a:latin typeface="+mj-lt"/>
              </a:rPr>
              <a:t>.</a:t>
            </a:r>
          </a:p>
          <a:p>
            <a:pPr marL="685800" lvl="1" indent="-228600" eaLnBrk="1" hangingPunct="1"/>
            <a:endParaRPr lang="en-US" altLang="zh-CN" dirty="0" smtClean="0">
              <a:latin typeface="+mj-lt"/>
            </a:endParaRPr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>
                <a:solidFill>
                  <a:srgbClr val="292929"/>
                </a:solidFill>
                <a:latin typeface="+mj-lt"/>
              </a:rPr>
              <a:t>Не смешивайте Введение</a:t>
            </a:r>
            <a:r>
              <a:rPr lang="ru-RU" altLang="zh-CN" baseline="0" dirty="0" smtClean="0">
                <a:solidFill>
                  <a:srgbClr val="292929"/>
                </a:solidFill>
                <a:latin typeface="+mj-lt"/>
              </a:rPr>
              <a:t> с </a:t>
            </a:r>
            <a:r>
              <a:rPr lang="ru-RU" altLang="zh-CN" dirty="0" smtClean="0">
                <a:solidFill>
                  <a:srgbClr val="292929"/>
                </a:solidFill>
                <a:latin typeface="+mj-lt"/>
              </a:rPr>
              <a:t>Результатами</a:t>
            </a:r>
            <a:r>
              <a:rPr lang="en-US" altLang="zh-CN" dirty="0" smtClean="0">
                <a:solidFill>
                  <a:srgbClr val="292929"/>
                </a:solidFill>
                <a:latin typeface="+mj-lt"/>
              </a:rPr>
              <a:t>, </a:t>
            </a:r>
            <a:r>
              <a:rPr lang="ru-RU" altLang="zh-CN" dirty="0" smtClean="0">
                <a:solidFill>
                  <a:srgbClr val="292929"/>
                </a:solidFill>
                <a:latin typeface="+mj-lt"/>
              </a:rPr>
              <a:t>Дискуссией</a:t>
            </a:r>
            <a:r>
              <a:rPr lang="ru-RU" altLang="zh-CN" baseline="0" dirty="0" smtClean="0">
                <a:solidFill>
                  <a:srgbClr val="292929"/>
                </a:solidFill>
                <a:latin typeface="+mj-lt"/>
              </a:rPr>
              <a:t> и </a:t>
            </a:r>
            <a:r>
              <a:rPr lang="ru-RU" altLang="zh-CN" dirty="0" smtClean="0">
                <a:solidFill>
                  <a:srgbClr val="292929"/>
                </a:solidFill>
                <a:latin typeface="+mj-lt"/>
              </a:rPr>
              <a:t>Заключением</a:t>
            </a:r>
            <a:r>
              <a:rPr lang="en-US" altLang="zh-CN" dirty="0" smtClean="0">
                <a:solidFill>
                  <a:srgbClr val="292929"/>
                </a:solidFill>
                <a:latin typeface="+mj-lt"/>
              </a:rPr>
              <a:t>.  </a:t>
            </a:r>
            <a:r>
              <a:rPr lang="ru-RU" altLang="zh-CN" dirty="0" smtClean="0">
                <a:solidFill>
                  <a:srgbClr val="292929"/>
                </a:solidFill>
                <a:latin typeface="+mj-lt"/>
              </a:rPr>
              <a:t>Разделяйте</a:t>
            </a:r>
            <a:r>
              <a:rPr lang="ru-RU" altLang="zh-CN" baseline="0" dirty="0" smtClean="0">
                <a:solidFill>
                  <a:srgbClr val="292929"/>
                </a:solidFill>
                <a:latin typeface="+mj-lt"/>
              </a:rPr>
              <a:t> эти части, обеспечивая логический переход от одной к другой. </a:t>
            </a:r>
            <a:endParaRPr lang="en-US" altLang="zh-CN" dirty="0" smtClean="0">
              <a:solidFill>
                <a:srgbClr val="292929"/>
              </a:solidFill>
              <a:latin typeface="+mj-lt"/>
            </a:endParaRPr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altLang="zh-CN" dirty="0" smtClean="0">
              <a:solidFill>
                <a:srgbClr val="292929"/>
              </a:solidFill>
              <a:latin typeface="+mj-lt"/>
            </a:endParaRPr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>
                <a:solidFill>
                  <a:srgbClr val="292929"/>
                </a:solidFill>
                <a:latin typeface="+mj-lt"/>
              </a:rPr>
              <a:t>Также избегайте выражать свое мнение, используя</a:t>
            </a:r>
            <a:r>
              <a:rPr lang="ru-RU" altLang="zh-CN" baseline="0" dirty="0" smtClean="0">
                <a:solidFill>
                  <a:srgbClr val="292929"/>
                </a:solidFill>
                <a:latin typeface="+mj-lt"/>
              </a:rPr>
              <a:t> </a:t>
            </a:r>
            <a:r>
              <a:rPr lang="ru-RU" altLang="zh-CN" dirty="0" smtClean="0">
                <a:solidFill>
                  <a:srgbClr val="292929"/>
                </a:solidFill>
                <a:latin typeface="+mj-lt"/>
              </a:rPr>
              <a:t>такие слова, как «беспрецедентный»</a:t>
            </a:r>
            <a:r>
              <a:rPr lang="en-US" altLang="zh-CN" dirty="0" smtClean="0">
                <a:solidFill>
                  <a:srgbClr val="292929"/>
                </a:solidFill>
                <a:latin typeface="+mj-lt"/>
              </a:rPr>
              <a:t>, </a:t>
            </a:r>
            <a:r>
              <a:rPr lang="ru-RU" altLang="zh-CN" dirty="0" smtClean="0">
                <a:solidFill>
                  <a:srgbClr val="292929"/>
                </a:solidFill>
                <a:latin typeface="+mj-lt"/>
              </a:rPr>
              <a:t>«впервые»</a:t>
            </a:r>
            <a:r>
              <a:rPr lang="en-US" altLang="zh-CN" dirty="0" smtClean="0">
                <a:solidFill>
                  <a:srgbClr val="292929"/>
                </a:solidFill>
                <a:latin typeface="+mj-lt"/>
              </a:rPr>
              <a:t>, </a:t>
            </a:r>
            <a:r>
              <a:rPr lang="ru-RU" altLang="zh-CN" dirty="0" smtClean="0">
                <a:solidFill>
                  <a:srgbClr val="292929"/>
                </a:solidFill>
                <a:latin typeface="+mj-lt"/>
              </a:rPr>
              <a:t>«принципиально новый подход» и т.п. Это может быть правдой,</a:t>
            </a:r>
            <a:r>
              <a:rPr lang="ru-RU" altLang="zh-CN" baseline="0" dirty="0" smtClean="0">
                <a:solidFill>
                  <a:srgbClr val="292929"/>
                </a:solidFill>
                <a:latin typeface="+mj-lt"/>
              </a:rPr>
              <a:t> но должно следовать из р</a:t>
            </a:r>
            <a:r>
              <a:rPr lang="ru-RU" altLang="zh-CN" dirty="0" smtClean="0">
                <a:solidFill>
                  <a:srgbClr val="292929"/>
                </a:solidFill>
                <a:latin typeface="+mj-lt"/>
              </a:rPr>
              <a:t>езультатов</a:t>
            </a:r>
            <a:r>
              <a:rPr lang="ru-RU" altLang="zh-CN" baseline="0" dirty="0" smtClean="0">
                <a:solidFill>
                  <a:srgbClr val="292929"/>
                </a:solidFill>
                <a:latin typeface="+mj-lt"/>
              </a:rPr>
              <a:t> вашей работы</a:t>
            </a:r>
            <a:endParaRPr lang="en-US" altLang="zh-CN" dirty="0" smtClean="0">
              <a:solidFill>
                <a:srgbClr val="292929"/>
              </a:solidFill>
              <a:latin typeface="+mj-lt"/>
            </a:endParaRPr>
          </a:p>
          <a:p>
            <a:pPr marL="228600" indent="-228600" eaLnBrk="1" hangingPunct="1"/>
            <a:endParaRPr lang="en-US" altLang="zh-CN" sz="1400" dirty="0" smtClean="0">
              <a:solidFill>
                <a:srgbClr val="292929"/>
              </a:solidFill>
            </a:endParaRPr>
          </a:p>
          <a:p>
            <a:pPr marL="228600" indent="-228600" eaLnBrk="1" hangingPunct="1"/>
            <a:endParaRPr lang="en-US" dirty="0" smtClean="0"/>
          </a:p>
          <a:p>
            <a:pPr marL="228600" indent="-228600"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375616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C54151-3016-4289-AF75-956463644238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909" y="4716877"/>
            <a:ext cx="5335270" cy="4465263"/>
          </a:xfrm>
          <a:noFill/>
          <a:ln/>
        </p:spPr>
        <p:txBody>
          <a:bodyPr/>
          <a:lstStyle/>
          <a:p>
            <a:pPr marL="228600" indent="-228600" eaLnBrk="1" hangingPunct="1"/>
            <a:r>
              <a:rPr lang="ru-RU" altLang="zh-CN" dirty="0" smtClean="0"/>
              <a:t>Насколько</a:t>
            </a:r>
            <a:r>
              <a:rPr lang="ru-RU" altLang="zh-CN" baseline="0" dirty="0" smtClean="0"/>
              <a:t> подробно зависит от области (Химия .Растворители)</a:t>
            </a:r>
          </a:p>
          <a:p>
            <a:pPr marL="228600" indent="-228600" eaLnBrk="1" hangingPunct="1"/>
            <a:r>
              <a:rPr lang="ru-RU" altLang="zh-CN" dirty="0" smtClean="0"/>
              <a:t>Раздел «Методы» описывает, каким образом вы изучали</a:t>
            </a:r>
            <a:r>
              <a:rPr lang="ru-RU" altLang="zh-CN" baseline="0" dirty="0" smtClean="0"/>
              <a:t> поставленную проблему</a:t>
            </a:r>
            <a:r>
              <a:rPr lang="en-US" altLang="zh-CN" dirty="0" smtClean="0"/>
              <a:t>.</a:t>
            </a:r>
            <a:endParaRPr lang="ru-RU" altLang="zh-CN" dirty="0" smtClean="0"/>
          </a:p>
          <a:p>
            <a:pPr marL="228600" indent="-228600" eaLnBrk="1" hangingPunct="1"/>
            <a:endParaRPr lang="en-US" altLang="zh-CN" dirty="0" smtClean="0"/>
          </a:p>
          <a:p>
            <a:pPr marL="228600" indent="-228600" eaLnBrk="1" hangingPunct="1">
              <a:buFontTx/>
              <a:buAutoNum type="arabicPeriod"/>
            </a:pPr>
            <a:r>
              <a:rPr lang="ru-RU" altLang="zh-CN" dirty="0" smtClean="0"/>
              <a:t>Не стесняйтесь подробностей</a:t>
            </a:r>
            <a:r>
              <a:rPr lang="en-US" altLang="zh-CN" dirty="0" smtClean="0"/>
              <a:t>.  </a:t>
            </a:r>
            <a:r>
              <a:rPr lang="ru-RU" altLang="zh-CN" dirty="0" smtClean="0"/>
              <a:t>Знающий</a:t>
            </a:r>
            <a:r>
              <a:rPr lang="ru-RU" altLang="zh-CN" baseline="0" dirty="0" smtClean="0"/>
              <a:t> читатель должен быть способен воспроизвести ваш эксперимент</a:t>
            </a:r>
            <a:r>
              <a:rPr lang="en-US" altLang="zh-CN" dirty="0" smtClean="0"/>
              <a:t>.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altLang="zh-CN" dirty="0" smtClean="0"/>
              <a:t>Не следует описывать подробно любые ранее публиковавшиеся</a:t>
            </a:r>
            <a:r>
              <a:rPr lang="ru-RU" altLang="zh-CN" baseline="0" dirty="0" smtClean="0"/>
              <a:t> процедуры</a:t>
            </a:r>
            <a:r>
              <a:rPr lang="en-US" altLang="zh-CN" dirty="0" smtClean="0"/>
              <a:t>.  </a:t>
            </a:r>
            <a:r>
              <a:rPr lang="ru-RU" altLang="zh-CN" dirty="0" smtClean="0"/>
              <a:t>На</a:t>
            </a:r>
            <a:r>
              <a:rPr lang="ru-RU" altLang="zh-CN" baseline="0" dirty="0" smtClean="0"/>
              <a:t> них можно дать ссылку или описать их в разделе «</a:t>
            </a:r>
            <a:r>
              <a:rPr lang="ru-RU" altLang="zh-CN" dirty="0" smtClean="0"/>
              <a:t>Ссылки» или «Вспомогательные Материалы»</a:t>
            </a:r>
            <a:r>
              <a:rPr lang="en-US" altLang="zh-CN" dirty="0" smtClean="0"/>
              <a:t>.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altLang="zh-CN" dirty="0" smtClean="0"/>
              <a:t>Укажите, какое оборудование и материалы использовались</a:t>
            </a:r>
            <a:r>
              <a:rPr lang="en-US" altLang="zh-CN" dirty="0" smtClean="0"/>
              <a:t>.  </a:t>
            </a:r>
            <a:r>
              <a:rPr lang="ru-RU" altLang="zh-CN" dirty="0" smtClean="0"/>
              <a:t>Если такое оборудование и материалы могут</a:t>
            </a:r>
            <a:r>
              <a:rPr lang="ru-RU" altLang="zh-CN" baseline="0" dirty="0" smtClean="0"/>
              <a:t> существенно различаться по качеству, можно также указать и</a:t>
            </a:r>
            <a:r>
              <a:rPr lang="ru-RU" altLang="zh-CN" dirty="0" smtClean="0"/>
              <a:t>сточник</a:t>
            </a:r>
            <a:r>
              <a:rPr lang="en-US" altLang="zh-CN" dirty="0" smtClean="0"/>
              <a:t> </a:t>
            </a:r>
            <a:r>
              <a:rPr lang="ru-RU" altLang="zh-CN" dirty="0" smtClean="0"/>
              <a:t>их происхождения</a:t>
            </a:r>
            <a:r>
              <a:rPr lang="en-US" altLang="zh-CN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991310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D1CC63-871E-4DC7-B294-123CEED662CB}" type="slidenum">
              <a:rPr lang="zh-CN" altLang="en-GB" smtClean="0"/>
              <a:pPr/>
              <a:t>43</a:t>
            </a:fld>
            <a:endParaRPr lang="en-GB" altLang="zh-CN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Раздел «Результаты» должен содержать ясный</a:t>
            </a:r>
            <a:r>
              <a:rPr lang="ru-RU" altLang="zh-CN" sz="1300" baseline="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 и </a:t>
            </a:r>
            <a:r>
              <a:rPr lang="ru-RU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понятный текст</a:t>
            </a:r>
            <a:endParaRPr lang="en-US" altLang="zh-CN" sz="13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sz="13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В этом разделе должны быть указаны основные находки в ходе проведения исследований</a:t>
            </a:r>
            <a:r>
              <a:rPr lang="ru-RU" altLang="zh-CN" sz="1300" baseline="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 и постановки экспериментов, описанных в разделе «</a:t>
            </a:r>
            <a:r>
              <a:rPr lang="ru-RU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Методы»</a:t>
            </a:r>
            <a:endParaRPr lang="en-US" altLang="zh-CN" sz="13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en-US" altLang="zh-CN" sz="13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1400" dirty="0" smtClean="0"/>
              <a:t>Используйте этот раздел, чтобы выделить результаты, которые отличаются от результатов предыдущих публикаций</a:t>
            </a:r>
            <a:r>
              <a:rPr lang="ru-RU" sz="1400" baseline="0" dirty="0" smtClean="0"/>
              <a:t> или являются</a:t>
            </a:r>
            <a:r>
              <a:rPr lang="ru-RU" sz="1400" dirty="0" smtClean="0"/>
              <a:t> неожиданными</a:t>
            </a:r>
            <a:endParaRPr lang="en-US" altLang="zh-CN" sz="13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sz="13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Укажите также результаты</a:t>
            </a:r>
            <a:r>
              <a:rPr lang="en-US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  <a:r>
              <a:rPr lang="ru-RU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статистического анализа</a:t>
            </a:r>
            <a:endParaRPr lang="en-US" altLang="zh-CN" sz="13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altLang="zh-CN" sz="13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Данные вторичной важности можно внести в раздел «Вспомогательные материалы». </a:t>
            </a:r>
            <a:r>
              <a:rPr lang="ru-RU" altLang="zh-CN" sz="1300" u="none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На них можно сослаться в разделе «</a:t>
            </a:r>
            <a:r>
              <a:rPr lang="ru-RU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Результаты», но публиковать их только в </a:t>
            </a:r>
            <a:r>
              <a:rPr lang="ru-RU" altLang="zh-CN" sz="1300" dirty="0" err="1" smtClean="0">
                <a:latin typeface="Arial" pitchFamily="34" charset="0"/>
                <a:ea typeface="宋体" pitchFamily="2" charset="-122"/>
                <a:cs typeface="Arial" pitchFamily="34" charset="0"/>
              </a:rPr>
              <a:t>онлайн-версии</a:t>
            </a:r>
            <a:r>
              <a:rPr lang="ru-RU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. Вспомогательные материалы часто содержат большие табличные файлы</a:t>
            </a:r>
            <a:r>
              <a:rPr lang="en-US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, </a:t>
            </a:r>
            <a:r>
              <a:rPr lang="ru-RU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но это могут быть также видео- и аудио-файлы</a:t>
            </a:r>
            <a:r>
              <a:rPr lang="en-US" altLang="zh-CN" sz="13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.</a:t>
            </a:r>
          </a:p>
          <a:p>
            <a:pPr marL="393700" lvl="2" indent="-393700">
              <a:spcBef>
                <a:spcPts val="1200"/>
              </a:spcBef>
              <a:buClr>
                <a:srgbClr val="5D9A3C"/>
              </a:buClr>
            </a:pP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28600" indent="-228600" eaLnBrk="1" hangingPunct="1">
              <a:lnSpc>
                <a:spcPct val="90000"/>
              </a:lnSpc>
              <a:defRPr/>
            </a:pPr>
            <a:endParaRPr lang="en-GB" dirty="0" smtClean="0">
              <a:ea typeface="宋体" pitchFamily="2" charset="-122"/>
            </a:endParaRPr>
          </a:p>
          <a:p>
            <a:pPr eaLnBrk="1" hangingPunct="1">
              <a:defRPr/>
            </a:pP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4884549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zh-CN" sz="1200" dirty="0" smtClean="0"/>
              <a:t>Иллюстрации, включая рисунки и таблицы, являются наиболее эффективным способом представления р</a:t>
            </a:r>
            <a:r>
              <a:rPr lang="ru-RU" altLang="zh-CN" dirty="0" smtClean="0"/>
              <a:t>езультатов</a:t>
            </a:r>
            <a:r>
              <a:rPr lang="en-US" altLang="zh-CN" dirty="0" smtClean="0"/>
              <a:t>. </a:t>
            </a:r>
            <a:r>
              <a:rPr lang="ru-RU" altLang="zh-CN" dirty="0" smtClean="0"/>
              <a:t>На иллюстрациях следует представлять только СУЩЕСТВЕННУЮ информацию</a:t>
            </a:r>
            <a:r>
              <a:rPr lang="en-US" altLang="zh-CN" sz="1100" dirty="0" smtClean="0"/>
              <a:t>. </a:t>
            </a:r>
            <a:r>
              <a:rPr lang="ru-RU" altLang="zh-CN" sz="1100" dirty="0" smtClean="0"/>
              <a:t>Подпись под рисунком должна быть краткой</a:t>
            </a:r>
            <a:r>
              <a:rPr lang="ru-RU" altLang="zh-CN" sz="1100" baseline="0" dirty="0" smtClean="0"/>
              <a:t> и должна содержать достаточно объясняющих деталей, чтобы сделать рисунок понятным без обращения к тексту</a:t>
            </a:r>
            <a:r>
              <a:rPr lang="en-US" altLang="zh-CN" sz="1100" dirty="0" smtClean="0"/>
              <a:t>. </a:t>
            </a:r>
          </a:p>
          <a:p>
            <a:pPr marL="228600" indent="-2286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altLang="zh-CN" dirty="0" smtClean="0">
              <a:solidFill>
                <a:srgbClr val="292929"/>
              </a:solidFill>
            </a:endParaRPr>
          </a:p>
          <a:p>
            <a:pPr marL="228600" indent="-2286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zh-CN" dirty="0" smtClean="0">
                <a:solidFill>
                  <a:srgbClr val="292929"/>
                </a:solidFill>
              </a:rPr>
              <a:t>Используйте цвет</a:t>
            </a:r>
            <a:r>
              <a:rPr lang="ru-RU" altLang="zh-CN" baseline="0" dirty="0" smtClean="0">
                <a:solidFill>
                  <a:srgbClr val="292929"/>
                </a:solidFill>
              </a:rPr>
              <a:t> ТОЛЬКО при необходимости</a:t>
            </a:r>
            <a:endParaRPr lang="en-US" altLang="zh-CN" dirty="0" smtClean="0">
              <a:solidFill>
                <a:srgbClr val="292929"/>
              </a:solidFill>
            </a:endParaRPr>
          </a:p>
          <a:p>
            <a:pPr marL="228600" indent="-2286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altLang="zh-CN" b="1" dirty="0" smtClean="0"/>
          </a:p>
          <a:p>
            <a:pPr marL="228600" indent="-2286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zh-CN" dirty="0" smtClean="0"/>
              <a:t>Диаграммы часто используются для сравнения экспериментальных результатов</a:t>
            </a:r>
            <a:r>
              <a:rPr lang="ru-RU" altLang="zh-CN" baseline="0" dirty="0" smtClean="0"/>
              <a:t> с результатами предыдущих исследований </a:t>
            </a:r>
            <a:r>
              <a:rPr lang="ru-RU" altLang="zh-CN" dirty="0" smtClean="0"/>
              <a:t>или с расчетными/теоретическими значениями</a:t>
            </a:r>
            <a:r>
              <a:rPr lang="en-US" altLang="zh-CN" dirty="0" smtClean="0"/>
              <a:t>. </a:t>
            </a:r>
            <a:r>
              <a:rPr lang="ru-RU" altLang="zh-CN" dirty="0" smtClean="0"/>
              <a:t>На каждой</a:t>
            </a:r>
            <a:r>
              <a:rPr lang="ru-RU" altLang="zh-CN" baseline="0" dirty="0" smtClean="0"/>
              <a:t> диаграмме должно быть не более 3-4 наборов данных</a:t>
            </a:r>
            <a:r>
              <a:rPr lang="en-US" altLang="zh-CN" dirty="0" smtClean="0">
                <a:solidFill>
                  <a:srgbClr val="292929"/>
                </a:solidFill>
              </a:rPr>
              <a:t>; </a:t>
            </a:r>
            <a:r>
              <a:rPr lang="ru-RU" altLang="zh-CN" dirty="0" smtClean="0">
                <a:solidFill>
                  <a:srgbClr val="292929"/>
                </a:solidFill>
              </a:rPr>
              <a:t>правильно выбранные шкалы</a:t>
            </a:r>
            <a:r>
              <a:rPr lang="en-US" altLang="zh-CN" dirty="0" smtClean="0">
                <a:solidFill>
                  <a:srgbClr val="292929"/>
                </a:solidFill>
              </a:rPr>
              <a:t>; </a:t>
            </a:r>
            <a:r>
              <a:rPr lang="ru-RU" altLang="zh-CN" dirty="0" smtClean="0">
                <a:solidFill>
                  <a:srgbClr val="292929"/>
                </a:solidFill>
              </a:rPr>
              <a:t>подходящий размер ярлыков</a:t>
            </a:r>
            <a:r>
              <a:rPr lang="en-US" altLang="zh-CN" dirty="0" smtClean="0">
                <a:solidFill>
                  <a:srgbClr val="292929"/>
                </a:solidFill>
              </a:rPr>
              <a:t>; </a:t>
            </a:r>
            <a:r>
              <a:rPr lang="ru-RU" altLang="zh-CN" dirty="0" smtClean="0">
                <a:solidFill>
                  <a:srgbClr val="292929"/>
                </a:solidFill>
              </a:rPr>
              <a:t>понятные символы и легко различимые наборы данных.</a:t>
            </a:r>
            <a:endParaRPr lang="en-US" altLang="zh-CN" dirty="0" smtClean="0">
              <a:solidFill>
                <a:srgbClr val="292929"/>
              </a:solidFill>
            </a:endParaRPr>
          </a:p>
          <a:p>
            <a:pPr marL="228600" indent="-2286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dirty="0" smtClean="0"/>
          </a:p>
          <a:p>
            <a:pPr marL="228600" indent="-2286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zh-CN" dirty="0" smtClean="0"/>
              <a:t>Обычно фактически полученные результаты приводятся в виде таблиц</a:t>
            </a:r>
            <a:r>
              <a:rPr lang="en-US" altLang="zh-CN" dirty="0" smtClean="0"/>
              <a:t>. </a:t>
            </a:r>
            <a:r>
              <a:rPr lang="ru-RU" altLang="zh-CN" dirty="0" smtClean="0"/>
              <a:t>Не включайте в текст длинные скучные таблицы </a:t>
            </a:r>
            <a:r>
              <a:rPr lang="en-US" altLang="zh-CN" dirty="0" smtClean="0">
                <a:solidFill>
                  <a:srgbClr val="292929"/>
                </a:solidFill>
              </a:rPr>
              <a:t>(</a:t>
            </a:r>
            <a:r>
              <a:rPr lang="ru-RU" altLang="zh-CN" dirty="0" smtClean="0">
                <a:solidFill>
                  <a:srgbClr val="292929"/>
                </a:solidFill>
              </a:rPr>
              <a:t>напр</a:t>
            </a:r>
            <a:r>
              <a:rPr lang="en-US" altLang="zh-CN" dirty="0" smtClean="0">
                <a:solidFill>
                  <a:srgbClr val="292929"/>
                </a:solidFill>
              </a:rPr>
              <a:t>., </a:t>
            </a:r>
            <a:r>
              <a:rPr lang="ru-RU" altLang="zh-CN" dirty="0" smtClean="0">
                <a:solidFill>
                  <a:srgbClr val="292929"/>
                </a:solidFill>
              </a:rPr>
              <a:t>химические составы эмульсионных</a:t>
            </a:r>
            <a:r>
              <a:rPr lang="ru-RU" altLang="zh-CN" baseline="0" dirty="0" smtClean="0">
                <a:solidFill>
                  <a:srgbClr val="292929"/>
                </a:solidFill>
              </a:rPr>
              <a:t> систем</a:t>
            </a:r>
            <a:r>
              <a:rPr lang="en-US" altLang="zh-CN" dirty="0" smtClean="0">
                <a:solidFill>
                  <a:srgbClr val="292929"/>
                </a:solidFill>
              </a:rPr>
              <a:t>), </a:t>
            </a:r>
            <a:r>
              <a:rPr lang="ru-RU" altLang="zh-CN" dirty="0" smtClean="0">
                <a:solidFill>
                  <a:srgbClr val="292929"/>
                </a:solidFill>
              </a:rPr>
              <a:t>делайте их как можно более читабельными</a:t>
            </a:r>
            <a:endParaRPr lang="en-US" altLang="zh-CN" dirty="0" smtClean="0">
              <a:solidFill>
                <a:srgbClr val="292929"/>
              </a:solidFill>
            </a:endParaRPr>
          </a:p>
          <a:p>
            <a:pPr marL="228600" indent="-2286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dirty="0" smtClean="0">
              <a:ea typeface="宋体" pitchFamily="2" charset="-122"/>
            </a:endParaRPr>
          </a:p>
          <a:p>
            <a:pPr marL="228600" indent="-2286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altLang="zh-CN" dirty="0" smtClean="0">
                <a:solidFill>
                  <a:srgbClr val="292929"/>
                </a:solidFill>
              </a:rPr>
              <a:t>В уголке каждой фотографии должна присутствовать масштабная отметка и должно быть чётко указано разрешение</a:t>
            </a:r>
            <a:endParaRPr lang="en-US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7100"/>
            <a:fld id="{EA3C496B-2BAB-4C38-8F74-03EF4F953D9A}" type="slidenum">
              <a:rPr lang="zh-CN" altLang="en-GB" smtClean="0"/>
              <a:pPr defTabSz="927100"/>
              <a:t>44</a:t>
            </a:fld>
            <a:endParaRPr lang="en-GB" altLang="zh-CN" smtClean="0"/>
          </a:p>
        </p:txBody>
      </p:sp>
    </p:spTree>
    <p:extLst>
      <p:ext uri="{BB962C8B-B14F-4D97-AF65-F5344CB8AC3E}">
        <p14:creationId xmlns:p14="http://schemas.microsoft.com/office/powerpoint/2010/main" xmlns="" val="41953335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5D2703-1ED2-4427-A5AE-F0F25494EF1D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909" y="4716877"/>
            <a:ext cx="5335270" cy="446526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 В разделе «Дискуссия» вы приводите интерпретацию полученных вами результатов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Это – наиболее важная часть вашей статьи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.  </a:t>
            </a: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Именно здесь вам дается шанс ПРОДАТЬ ваши</a:t>
            </a:r>
            <a:r>
              <a:rPr lang="ru-RU" altLang="zh-CN" baseline="0" dirty="0" smtClean="0">
                <a:latin typeface="Arial" pitchFamily="34" charset="0"/>
                <a:cs typeface="Arial" pitchFamily="34" charset="0"/>
              </a:rPr>
              <a:t> данные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! </a:t>
            </a: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Огромное количество статей получает отказ из-за слабо написанного раздела «Дискуссия»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 Дискуссия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должна соответствовать Результатам, но не пересказывать Результаты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 Сравните ранее опубликованные результаты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с полученными вами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.  </a:t>
            </a: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Но НЕ СТОИТ игнорировать результаты, противоречащие вашим – оспаривайте их и убедите читателя в своей правоте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 Не делайте заявлений, которые вы не сможете подкрепить</a:t>
            </a:r>
            <a:r>
              <a:rPr lang="ru-RU" altLang="zh-CN" baseline="0" dirty="0" smtClean="0">
                <a:latin typeface="Arial" pitchFamily="34" charset="0"/>
                <a:cs typeface="Arial" pitchFamily="34" charset="0"/>
              </a:rPr>
              <a:t> своими р</a:t>
            </a: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езультатами</a:t>
            </a: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 Не используйте</a:t>
            </a:r>
            <a:r>
              <a:rPr lang="ru-RU" altLang="zh-CN" baseline="0" dirty="0" smtClean="0">
                <a:latin typeface="Arial" pitchFamily="34" charset="0"/>
                <a:cs typeface="Arial" pitchFamily="34" charset="0"/>
              </a:rPr>
              <a:t> невнятные выражения, вроде «более высокая температура» или «при более низком содержании»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;  </a:t>
            </a: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используйте количественные описания</a:t>
            </a: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 Не вводите </a:t>
            </a:r>
            <a:r>
              <a:rPr lang="ru-RU" altLang="zh-CN" baseline="0" dirty="0" smtClean="0">
                <a:latin typeface="Arial" pitchFamily="34" charset="0"/>
                <a:cs typeface="Arial" pitchFamily="34" charset="0"/>
              </a:rPr>
              <a:t>новые термины, которые до этого не использовались в вашей статье</a:t>
            </a: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altLang="zh-CN" dirty="0" smtClean="0">
                <a:latin typeface="Arial" pitchFamily="34" charset="0"/>
                <a:cs typeface="Arial" pitchFamily="34" charset="0"/>
              </a:rPr>
              <a:t>Спекуляции на тему возможных интерпретаций допустимы. Но они должны быть построены на фактах, а не на фантазиях.</a:t>
            </a:r>
          </a:p>
          <a:p>
            <a:pPr eaLnBrk="1" hangingPunct="1">
              <a:defRPr/>
            </a:pPr>
            <a:endParaRPr lang="zh-CN" alt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4302134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572EA3-AC51-42E2-B04B-E2BBE8164F4E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909" y="4716877"/>
            <a:ext cx="5335270" cy="4465263"/>
          </a:xfrm>
          <a:noFill/>
          <a:ln/>
        </p:spPr>
        <p:txBody>
          <a:bodyPr>
            <a:normAutofit/>
          </a:bodyPr>
          <a:lstStyle/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/>
              <a:t>Раздел «Заключение» используется чтобы показать</a:t>
            </a:r>
            <a:r>
              <a:rPr lang="ru-RU" altLang="zh-CN" baseline="0" dirty="0" smtClean="0"/>
              <a:t> значение вашей работы для продвижения науки</a:t>
            </a: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/>
              <a:t>Заключение</a:t>
            </a:r>
            <a:r>
              <a:rPr lang="en-US" altLang="zh-CN" dirty="0" smtClean="0"/>
              <a:t> </a:t>
            </a:r>
            <a:r>
              <a:rPr lang="ru-RU" altLang="zh-CN" dirty="0" smtClean="0"/>
              <a:t>должно быть понятным,</a:t>
            </a:r>
            <a:r>
              <a:rPr lang="ru-RU" altLang="zh-CN" baseline="0" dirty="0" smtClean="0"/>
              <a:t> чтобы помочь рецензентам и редакторам оценить результаты вашей работы</a:t>
            </a: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dirty="0" smtClean="0"/>
              <a:t>Предоставьте четкое обоснование, как ваши результаты могут продвинуть вперед науку. Опишите варианты использования ваших результатов или направления</a:t>
            </a:r>
            <a:r>
              <a:rPr lang="ru-RU" baseline="0" dirty="0" smtClean="0"/>
              <a:t> дальнейших исследований</a:t>
            </a:r>
            <a:r>
              <a:rPr lang="ru-RU" dirty="0" smtClean="0"/>
              <a:t>, если они необходимы. Заключение не должно повторять Резюме. Резюме и Заключение служат для разных целей, хотя некоторые одинаковые сообщения могут быть упомянуты. Не нужно перечислять в</a:t>
            </a:r>
            <a:r>
              <a:rPr lang="ru-RU" baseline="0" dirty="0" smtClean="0"/>
              <a:t> Заключении р</a:t>
            </a:r>
            <a:r>
              <a:rPr lang="ru-RU" dirty="0" smtClean="0"/>
              <a:t>езультаты экспериментальных исследований. Простое цитирование ваших результаты в Заключении неприемлемо.</a:t>
            </a: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dirty="0" smtClean="0"/>
              <a:t>Предположите, какие дальнейшие эксперименты</a:t>
            </a:r>
            <a:r>
              <a:rPr lang="ru-RU" baseline="0" dirty="0" smtClean="0"/>
              <a:t> могут быть проведены на основе ваших результатов, и какие уже проводятся</a:t>
            </a:r>
            <a:endParaRPr lang="ru-RU" altLang="zh-CN" dirty="0" smtClean="0"/>
          </a:p>
        </p:txBody>
      </p:sp>
    </p:spTree>
    <p:extLst>
      <p:ext uri="{BB962C8B-B14F-4D97-AF65-F5344CB8AC3E}">
        <p14:creationId xmlns:p14="http://schemas.microsoft.com/office/powerpoint/2010/main" xmlns="" val="34894842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1B3ACE-9DD9-44AE-BCCF-6780532BD06D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/>
              <a:t>В разделе «Ссылки» вы цитируете основные научные публикации, на которые</a:t>
            </a:r>
            <a:r>
              <a:rPr lang="ru-RU" altLang="zh-CN" baseline="0" dirty="0" smtClean="0"/>
              <a:t> опирается</a:t>
            </a:r>
            <a:r>
              <a:rPr lang="ru-RU" altLang="zh-CN" dirty="0" smtClean="0"/>
              <a:t> </a:t>
            </a:r>
            <a:r>
              <a:rPr lang="ru-RU" altLang="zh-CN" baseline="0" dirty="0" smtClean="0"/>
              <a:t>ваша статься</a:t>
            </a: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dirty="0" smtClean="0"/>
              <a:t>Не стоит приводить слишком</a:t>
            </a:r>
            <a:r>
              <a:rPr lang="ru-RU" baseline="0" dirty="0" smtClean="0"/>
              <a:t> много </a:t>
            </a:r>
            <a:r>
              <a:rPr lang="ru-RU" dirty="0" smtClean="0"/>
              <a:t>ссылок</a:t>
            </a:r>
            <a:r>
              <a:rPr lang="en-US" dirty="0" smtClean="0"/>
              <a:t>.</a:t>
            </a:r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altLang="zh-CN" sz="1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Будьте уверены, что вы полностью освоили материал, на который ссылаетесь. Не полагайтесь только на выдержки или отдельные предложения</a:t>
            </a:r>
            <a:r>
              <a:rPr lang="en-US" dirty="0" smtClean="0"/>
              <a:t>.</a:t>
            </a:r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dirty="0" smtClean="0"/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1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Избегайте излишнего цитирования своих собственных работ.</a:t>
            </a:r>
            <a:endParaRPr lang="en-US" altLang="zh-CN" sz="12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12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1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Не увлекайтесь цитатами публикаций из одного единственного региона</a:t>
            </a:r>
            <a:r>
              <a:rPr lang="en-US" dirty="0" smtClean="0"/>
              <a:t>.  </a:t>
            </a:r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dirty="0" smtClean="0"/>
              <a:t>Сверьтесь</a:t>
            </a:r>
            <a:r>
              <a:rPr lang="ru-RU" baseline="0" dirty="0" smtClean="0"/>
              <a:t> с </a:t>
            </a:r>
            <a:r>
              <a:rPr lang="ru-RU" dirty="0" smtClean="0"/>
              <a:t>Руководством для авторов</a:t>
            </a:r>
            <a:r>
              <a:rPr lang="en-US" dirty="0" smtClean="0"/>
              <a:t> </a:t>
            </a:r>
            <a:r>
              <a:rPr lang="ru-RU" dirty="0" smtClean="0"/>
              <a:t>по поводу формата ссылок. Подача материала в правильном формате</a:t>
            </a:r>
            <a:r>
              <a:rPr lang="ru-RU" baseline="0" dirty="0" smtClean="0"/>
              <a:t> </a:t>
            </a:r>
            <a:r>
              <a:rPr lang="ru-RU" altLang="zh-CN" dirty="0" smtClean="0"/>
              <a:t>является ответственностью автора, а не редактора. Облегчите работу редактора – и ваши усилия будут оценены</a:t>
            </a:r>
            <a:r>
              <a:rPr lang="en-US" altLang="zh-CN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87043582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4E48C9-399F-491D-98C7-8BD953CBE94F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r>
              <a:rPr lang="ru-RU" dirty="0" smtClean="0"/>
              <a:t>В разделе «Благодарности» вы упоминаете тех, кто помогал вам в проведении исследований,</a:t>
            </a:r>
            <a:r>
              <a:rPr lang="ru-RU" baseline="0" dirty="0" smtClean="0"/>
              <a:t> не являясь их автором, в том числе:</a:t>
            </a:r>
            <a:endParaRPr lang="en-US" dirty="0" smtClean="0"/>
          </a:p>
          <a:p>
            <a:pPr marL="228600" indent="-228600" eaLnBrk="1" hangingPunct="1"/>
            <a:endParaRPr lang="en-US" dirty="0" smtClean="0"/>
          </a:p>
          <a:p>
            <a:pPr marL="457200" indent="-457200" eaLnBrk="1" hangingPunct="1">
              <a:lnSpc>
                <a:spcPct val="90000"/>
              </a:lnSpc>
              <a:buClr>
                <a:srgbClr val="5D9A3C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Советников</a:t>
            </a:r>
            <a:endParaRPr lang="en-GB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rgbClr val="5D9A3C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Инвесторов</a:t>
            </a:r>
            <a:endParaRPr lang="en-GB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rgbClr val="5D9A3C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Корректоров</a:t>
            </a:r>
            <a:endParaRPr lang="en-GB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rgbClr val="5D9A3C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Наборщиков текста</a:t>
            </a:r>
            <a:endParaRPr lang="en-GB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rgbClr val="5D9A3C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Поставщиков материалов</a:t>
            </a:r>
            <a:endParaRPr lang="en-GB" dirty="0" smtClean="0"/>
          </a:p>
          <a:p>
            <a:pPr marL="685800" lvl="1" indent="-228600" eaLnBrk="1" hangingPunct="1"/>
            <a:endParaRPr lang="en-GB" dirty="0" smtClean="0"/>
          </a:p>
          <a:p>
            <a:pPr marL="685800" lvl="1" indent="-228600" eaLnBrk="1" hangingPunct="1"/>
            <a:r>
              <a:rPr lang="ru-RU" dirty="0" smtClean="0"/>
              <a:t>Иногда бывает трудно решить, следует ли указать кого-либо в качестве автора или консультанта в разделе "Благодарности". Мы обсудим это в следующей части семинара, когда будем обсуждать Этику и Права и обязанности автора.</a:t>
            </a:r>
            <a:r>
              <a:rPr lang="en-GB" dirty="0" smtClean="0"/>
              <a:t>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916285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34599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48761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1B3ACE-9DD9-44AE-BCCF-6780532BD06D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/>
              <a:t>Резюме</a:t>
            </a:r>
            <a:br>
              <a:rPr lang="ru-RU" altLang="zh-CN" dirty="0" smtClean="0"/>
            </a:br>
            <a:r>
              <a:rPr lang="ru-RU" altLang="zh-CN" dirty="0" smtClean="0"/>
              <a:t>Сопроводительное письмо – это ваш шанс установить прямой контакт с редактором журнала</a:t>
            </a:r>
            <a:r>
              <a:rPr lang="en-US" altLang="zh-CN" dirty="0" smtClean="0"/>
              <a:t>.  </a:t>
            </a:r>
            <a:r>
              <a:rPr lang="ru-RU" altLang="zh-CN" dirty="0" smtClean="0"/>
              <a:t>Многие редакторы не станут отклонять статью только из-за</a:t>
            </a:r>
            <a:r>
              <a:rPr lang="ru-RU" altLang="zh-CN" baseline="0" dirty="0" smtClean="0"/>
              <a:t> плохо написанного сопроводительного письма. Однако, хорошее сопроводительное письмо </a:t>
            </a:r>
            <a:r>
              <a:rPr lang="ru-RU" altLang="zh-CN" u="sng" baseline="0" dirty="0" smtClean="0"/>
              <a:t>может ускорить процесс редактирования</a:t>
            </a:r>
            <a:r>
              <a:rPr lang="ru-RU" altLang="zh-CN" u="none" baseline="0" dirty="0" smtClean="0"/>
              <a:t> вашей статьи</a:t>
            </a:r>
            <a:r>
              <a:rPr lang="en-US" altLang="zh-CN" dirty="0" smtClean="0"/>
              <a:t>.</a:t>
            </a:r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altLang="zh-CN" dirty="0" smtClean="0"/>
              <a:t>Вам следует указать, каковы</a:t>
            </a:r>
            <a:r>
              <a:rPr lang="ru-RU" altLang="zh-CN" baseline="0" dirty="0" smtClean="0"/>
              <a:t> отличительные черты вашей статьи или в чём её привлекательность для данного журнала</a:t>
            </a:r>
            <a:r>
              <a:rPr lang="en-US" altLang="zh-CN" dirty="0" smtClean="0"/>
              <a:t>.  </a:t>
            </a:r>
            <a:r>
              <a:rPr lang="ru-RU" altLang="zh-CN" dirty="0" smtClean="0"/>
              <a:t>Однако избегайте копировать</a:t>
            </a:r>
            <a:r>
              <a:rPr lang="ru-RU" altLang="zh-CN" baseline="0" dirty="0" smtClean="0"/>
              <a:t> Резюме своей статьи или обобщать выводы в сопроводительном письме. Ваше письмо должно также содержать данные об одобрении статьи для публикации всеми соавторами, в том числе, если ваша статья ранее отклонялась</a:t>
            </a: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dirty="0" smtClean="0"/>
              <a:t>Можете указать здесь другие специальные требования, такие как конфликт интересов, предложить кандидатуры рецензентов и указать людей, которых Вы не хотели бы видеть в качестве рецензентов</a:t>
            </a:r>
            <a:endParaRPr lang="en-US" altLang="zh-CN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endParaRPr lang="en-US" dirty="0" smtClean="0"/>
          </a:p>
          <a:p>
            <a:pPr marL="228600" indent="-228600" eaLnBrk="1" hangingPunct="1">
              <a:buFont typeface="Wingdings" pitchFamily="2" charset="2"/>
              <a:buChar char="Ø"/>
            </a:pPr>
            <a:r>
              <a:rPr lang="ru-RU" dirty="0" smtClean="0"/>
              <a:t>Если вы решили предложить рецензентов, пожалуйста, обратите внимание, что это должны быть эксперты в данной области, а не ваши друзья или те, с кем вы сотрудничали в течение последних 3 лет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Укажите их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электронный адрес.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2426318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1B3ACE-9DD9-44AE-BCCF-6780532BD06D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r>
              <a:rPr lang="ru-RU" dirty="0" smtClean="0"/>
              <a:t>После того, как вы закончили свою</a:t>
            </a:r>
            <a:r>
              <a:rPr lang="ru-RU" baseline="0" dirty="0" smtClean="0"/>
              <a:t> статью и сопроводительное письмо, проверьте их ещё раз</a:t>
            </a:r>
            <a:r>
              <a:rPr lang="en-GB" dirty="0" smtClean="0"/>
              <a:t>!</a:t>
            </a:r>
          </a:p>
          <a:p>
            <a:pPr marL="228600" indent="-228600" eaLnBrk="1" hangingPunct="1"/>
            <a:endParaRPr lang="en-US" dirty="0" smtClean="0"/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Просмотрите статью как можно более внимательно перед подачей</a:t>
            </a:r>
            <a:r>
              <a:rPr lang="ru-RU" baseline="0" dirty="0" smtClean="0"/>
              <a:t> материала</a:t>
            </a:r>
            <a:endParaRPr lang="en-US" dirty="0" smtClean="0"/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Попросите ваших коллег и руководителей вычитать вашу статью</a:t>
            </a:r>
            <a:endParaRPr lang="en-US" dirty="0" smtClean="0"/>
          </a:p>
          <a:p>
            <a:pPr marL="228600" indent="-228600" eaLnBrk="1" hangingPunct="1">
              <a:buFontTx/>
              <a:buAutoNum type="arabicPeriod"/>
            </a:pPr>
            <a:r>
              <a:rPr lang="ru-RU" dirty="0" smtClean="0"/>
              <a:t>Отправьте </a:t>
            </a:r>
            <a:r>
              <a:rPr lang="ru-RU" baseline="0" dirty="0" smtClean="0"/>
              <a:t>статью и сопроводительное письмо в журнал и ждите ответа</a:t>
            </a:r>
            <a:r>
              <a:rPr lang="en-US" dirty="0" smtClean="0"/>
              <a:t>… </a:t>
            </a:r>
          </a:p>
          <a:p>
            <a:pPr marL="228600" indent="-228600"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25144813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1B3ACE-9DD9-44AE-BCCF-6780532BD06D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909" y="4715153"/>
            <a:ext cx="5335270" cy="4782095"/>
          </a:xfrm>
          <a:noFill/>
          <a:ln/>
        </p:spPr>
        <p:txBody>
          <a:bodyPr>
            <a:normAutofit lnSpcReduction="10000"/>
          </a:bodyPr>
          <a:lstStyle/>
          <a:p>
            <a:pPr marL="685800" lvl="1" indent="-228600" eaLnBrk="1" hangingPunct="1">
              <a:buFontTx/>
              <a:buAutoNum type="arabicPeriod"/>
            </a:pPr>
            <a:r>
              <a:rPr lang="ru-RU" dirty="0" smtClean="0"/>
              <a:t>После подачи материала, время ответа редактора может различаться в зависимости от издания</a:t>
            </a:r>
            <a:r>
              <a:rPr lang="en-US" dirty="0" smtClean="0"/>
              <a:t>  </a:t>
            </a:r>
          </a:p>
          <a:p>
            <a:pPr marL="685800" lvl="1" indent="-228600" eaLnBrk="1" hangingPunct="1">
              <a:buFontTx/>
              <a:buAutoNum type="arabicPeriod"/>
            </a:pPr>
            <a:endParaRPr lang="en-US" dirty="0" smtClean="0"/>
          </a:p>
          <a:p>
            <a:pPr marL="685800" lvl="1" indent="-228600" eaLnBrk="1" hangingPunct="1">
              <a:buFontTx/>
              <a:buAutoNum type="arabicPeriod"/>
            </a:pPr>
            <a:r>
              <a:rPr lang="ru-RU" dirty="0" smtClean="0"/>
              <a:t>Согласно недавнему отчёту опубликованному консорциумом издателей научной</a:t>
            </a:r>
            <a:r>
              <a:rPr lang="ru-RU" baseline="0" dirty="0" smtClean="0"/>
              <a:t> публицистики</a:t>
            </a:r>
            <a:r>
              <a:rPr lang="ru-RU" dirty="0" smtClean="0"/>
              <a:t>, средний</a:t>
            </a:r>
            <a:r>
              <a:rPr lang="ru-RU" baseline="0" dirty="0" smtClean="0"/>
              <a:t> срок от</a:t>
            </a:r>
            <a:r>
              <a:rPr lang="ru-RU" dirty="0" smtClean="0"/>
              <a:t> подачи материала</a:t>
            </a:r>
            <a:r>
              <a:rPr lang="ru-RU" baseline="0" dirty="0" smtClean="0"/>
              <a:t> до его </a:t>
            </a:r>
            <a:r>
              <a:rPr lang="ru-RU" dirty="0" smtClean="0"/>
              <a:t>принятия составляет около 18 недель. Наиболее короткие</a:t>
            </a:r>
            <a:r>
              <a:rPr lang="ru-RU" baseline="0" dirty="0" smtClean="0"/>
              <a:t> сроки отмечены </a:t>
            </a:r>
            <a:r>
              <a:rPr lang="ru-RU" dirty="0" smtClean="0"/>
              <a:t>в медицинских и сестринских журналах,</a:t>
            </a:r>
            <a:r>
              <a:rPr lang="ru-RU" baseline="0" dirty="0" smtClean="0"/>
              <a:t> самые</a:t>
            </a:r>
            <a:r>
              <a:rPr lang="ru-RU" dirty="0" smtClean="0"/>
              <a:t> длинные</a:t>
            </a:r>
            <a:r>
              <a:rPr lang="ru-RU" baseline="0" dirty="0" smtClean="0"/>
              <a:t> – </a:t>
            </a:r>
            <a:r>
              <a:rPr lang="ru-RU" dirty="0" smtClean="0"/>
              <a:t>в журналах по гуманитарным и социальным</a:t>
            </a:r>
            <a:r>
              <a:rPr lang="ru-RU" baseline="0" dirty="0" smtClean="0"/>
              <a:t> наукам</a:t>
            </a:r>
            <a:r>
              <a:rPr lang="ru-RU" dirty="0" smtClean="0"/>
              <a:t>. Среднее время от момента подачи до принятия в моей</a:t>
            </a:r>
            <a:r>
              <a:rPr lang="ru-RU" baseline="0" dirty="0" smtClean="0"/>
              <a:t> области – </a:t>
            </a:r>
            <a:r>
              <a:rPr lang="ru-RU" dirty="0" smtClean="0"/>
              <a:t>клинической и возрастной психологии – составляет около 25 недель.</a:t>
            </a:r>
          </a:p>
          <a:p>
            <a:pPr marL="685800" lvl="1" indent="-228600" eaLnBrk="1" hangingPunct="1">
              <a:buFontTx/>
              <a:buAutoNum type="arabicPeriod"/>
            </a:pPr>
            <a:endParaRPr lang="en-GB" dirty="0" smtClean="0"/>
          </a:p>
          <a:p>
            <a:pPr marL="685800" lvl="1" indent="-228600" eaLnBrk="1" hangingPunct="1">
              <a:buFontTx/>
              <a:buAutoNum type="arabicPeriod"/>
            </a:pPr>
            <a:r>
              <a:rPr lang="ru-RU" dirty="0" smtClean="0"/>
              <a:t>Вы получите</a:t>
            </a:r>
            <a:r>
              <a:rPr lang="ru-RU" baseline="0" dirty="0" smtClean="0"/>
              <a:t> ответ с решением редактора </a:t>
            </a:r>
            <a:r>
              <a:rPr lang="ru-RU" sz="12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«Принять», «Принять с правками (Существенными или Несущественными)» или «Не принять» вашу статью</a:t>
            </a:r>
            <a:r>
              <a:rPr lang="en-US" dirty="0" smtClean="0"/>
              <a:t>.  </a:t>
            </a:r>
            <a:r>
              <a:rPr lang="ru-RU" dirty="0" smtClean="0"/>
              <a:t>Если статья требует пересмотра, вы получите комментарии рецензентов,</a:t>
            </a:r>
            <a:r>
              <a:rPr lang="ru-RU" baseline="0" dirty="0" smtClean="0"/>
              <a:t> которые вы можете использовать при внесении изменений для повторной подачи вашей статьи. Если в публикации статьи отказано, вы можете принять к сведению замечания редактора и оценить, стоит ли подавать статью в другой журнал. </a:t>
            </a:r>
            <a:endParaRPr lang="en-US" dirty="0" smtClean="0"/>
          </a:p>
          <a:p>
            <a:pPr marL="685800" lvl="1" indent="-228600" eaLnBrk="1" hangingPunct="1">
              <a:buFontTx/>
              <a:buAutoNum type="arabicPeriod"/>
            </a:pPr>
            <a:endParaRPr lang="en-GB" dirty="0" smtClean="0"/>
          </a:p>
          <a:p>
            <a:pPr marL="685800" lvl="1" indent="-228600" eaLnBrk="1" hangingPunct="1">
              <a:buFontTx/>
              <a:buAutoNum type="arabicPeriod"/>
            </a:pPr>
            <a:r>
              <a:rPr lang="ru-RU" dirty="0" smtClean="0"/>
              <a:t>Имейте в виду, что если вы решите </a:t>
            </a:r>
            <a:r>
              <a:rPr lang="ru-RU" baseline="0" dirty="0" smtClean="0"/>
              <a:t>подавать статью в другой журнал</a:t>
            </a:r>
            <a:r>
              <a:rPr lang="en-GB" dirty="0" smtClean="0"/>
              <a:t>, </a:t>
            </a:r>
            <a:r>
              <a:rPr lang="ru-RU" dirty="0" smtClean="0"/>
              <a:t>всё-таки стоит</a:t>
            </a:r>
            <a:r>
              <a:rPr lang="ru-RU" baseline="0" dirty="0" smtClean="0"/>
              <a:t> обратить внимание на комментарии рецензентов перед повторной подачей вашей статьи. Вполне вероятно, что статья попадет к тому же рецензенту, которому навряд ли понравится, если вы не учтете его замечания</a:t>
            </a:r>
            <a:r>
              <a:rPr lang="en-GB" dirty="0" smtClean="0"/>
              <a:t>!</a:t>
            </a:r>
            <a:endParaRPr lang="en-US" dirty="0" smtClean="0"/>
          </a:p>
          <a:p>
            <a:pPr marL="685800" lvl="1" indent="-228600"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15079774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223637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839312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046353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После подачи Скорость рецензирования/реферирования может значительно отличаться в зависимости от журнала По данным Publishers Research Consortium, редакторы отмечают, что в среднем продолжительность процесса «от подачи – до принятия» занимает 130-150 дней (18-22 нед.) Примерно ¾ редакторов (72%) отметили продолжительность до 6 месяцев. Это время уменьшается для медико-санитарных журналов и увеличивается для журналов гуманитарных и социальных наук. Редактор решит: Accept, Accept with Revision (Minor or Major), или Reject вашу работу и уведомит вас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119486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429093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1B3ACE-9DD9-44AE-BCCF-6780532BD06D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 fontScale="92500"/>
          </a:bodyPr>
          <a:lstStyle/>
          <a:p>
            <a:pPr marL="685800" lvl="1" indent="-228600" eaLnBrk="1" hangingPunct="1">
              <a:buFontTx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234081678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939933-3BD6-42C2-A149-96387FF0AAE4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318915629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E7223-426A-4018-BA23-F3B6A35AAA8C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372453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49F0C1-3EC1-4070-B5E0-CDB8B29181D6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183792246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E57CA1-9196-4EBB-B943-4FDE9A253F98}" type="slidenum">
              <a:rPr lang="zh-CN" altLang="en-GB" smtClean="0"/>
              <a:pPr/>
              <a:t>63</a:t>
            </a:fld>
            <a:endParaRPr lang="en-GB" altLang="zh-CN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xmlns="" val="7422286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F09A134-0DFD-47F5-A901-019472384270}" type="slidenum">
              <a:rPr 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62274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sz="24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None/>
            </a:pPr>
            <a:endParaRPr lang="en-GB" altLang="zh-CN" sz="2200" dirty="0" smtClean="0">
              <a:solidFill>
                <a:srgbClr val="006699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604E05-44F0-4670-8049-191E53433DE6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150791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03E7D88-B3C1-41AD-AF10-DA50BFD4D008}" type="slidenum">
              <a:rPr lang="en-US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49030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C1A1EB-06DF-44BD-85D5-A511D48182E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0366432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83D771-E148-478C-AC8C-FD5F8B22EC43}" type="slidenum">
              <a:rPr lang="en-US" smtClean="0"/>
              <a:pPr/>
              <a:t>68</a:t>
            </a:fld>
            <a:endParaRPr lang="en-US" dirty="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309513258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27100">
              <a:defRPr/>
            </a:pPr>
            <a:fld id="{661783DA-4FE8-4723-A385-B66005324726}" type="slidenum">
              <a:rPr lang="en-US" smtClean="0"/>
              <a:pPr defTabSz="927100">
                <a:defRPr/>
              </a:pPr>
              <a:t>69</a:t>
            </a:fld>
            <a:endParaRPr lang="en-US" dirty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31775" indent="-231775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098143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" y="283"/>
            <a:ext cx="9143243" cy="68574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4928" y="2910351"/>
            <a:ext cx="7772400" cy="722764"/>
          </a:xfrm>
        </p:spPr>
        <p:txBody>
          <a:bodyPr anchor="t">
            <a:noAutofit/>
          </a:bodyPr>
          <a:lstStyle>
            <a:lvl1pPr algn="l">
              <a:defRPr sz="1950" b="1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Cover Slide Title</a:t>
            </a:r>
            <a:br>
              <a:rPr lang="en-US" dirty="0" smtClean="0"/>
            </a:br>
            <a:r>
              <a:rPr lang="en-US" dirty="0" smtClean="0"/>
              <a:t>Second Line If Necessary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2412" y="3665546"/>
            <a:ext cx="3675062" cy="4079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25" b="0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913947" y="4401802"/>
            <a:ext cx="3111046" cy="2632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00" b="0" baseline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52414" y="4400662"/>
            <a:ext cx="10940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19342" y="4578694"/>
            <a:ext cx="3111046" cy="2632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00" b="0" baseline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XX_XX_XX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9693" y="4577554"/>
            <a:ext cx="10940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rgbClr val="7578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xmlns="" val="731337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1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ver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" y="283"/>
            <a:ext cx="9143243" cy="68574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4928" y="2910351"/>
            <a:ext cx="7772400" cy="722764"/>
          </a:xfrm>
        </p:spPr>
        <p:txBody>
          <a:bodyPr anchor="t">
            <a:noAutofit/>
          </a:bodyPr>
          <a:lstStyle>
            <a:lvl1pPr algn="l">
              <a:defRPr sz="1950" b="1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Cover Slide Title</a:t>
            </a:r>
            <a:br>
              <a:rPr lang="en-US" dirty="0" smtClean="0"/>
            </a:br>
            <a:r>
              <a:rPr lang="en-US" dirty="0" smtClean="0"/>
              <a:t>Second Line If Necessary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6194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6D4C3AD3-1055-4027-89EB-A59E6809E02D}" type="datetimeFigureOut">
              <a:rPr lang="en-GB" smtClean="0"/>
              <a:pPr/>
              <a:t>15/06/2017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E72EA-ABB5-4628-ABFB-C9FD4CF045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070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 Box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201" y="705208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200" y="1500110"/>
            <a:ext cx="8238319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4137561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4" name="Picture 3" descr="2.png"/>
          <p:cNvPicPr>
            <a:picLocks noChangeAspect="1"/>
          </p:cNvPicPr>
          <p:nvPr userDrawn="1"/>
        </p:nvPicPr>
        <p:blipFill>
          <a:blip r:embed="rId2" cstate="print"/>
          <a:srcRect t="5901"/>
          <a:stretch>
            <a:fillRect/>
          </a:stretch>
        </p:blipFill>
        <p:spPr>
          <a:xfrm>
            <a:off x="2885743" y="0"/>
            <a:ext cx="62947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1852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1" y="705208"/>
            <a:ext cx="8238319" cy="4186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8676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: 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788" y="1605188"/>
            <a:ext cx="7429500" cy="48037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44" b="1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731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 sz="619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 sz="591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591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24919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4">
                <a:solidFill>
                  <a:schemeClr val="bg1"/>
                </a:solidFill>
              </a:defRPr>
            </a:lvl1pPr>
          </a:lstStyle>
          <a:p>
            <a:fld id="{226E72EA-ABB5-4628-ABFB-C9FD4CF0454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93788" y="954767"/>
            <a:ext cx="7429500" cy="285750"/>
          </a:xfrm>
        </p:spPr>
        <p:txBody>
          <a:bodyPr>
            <a:noAutofit/>
          </a:bodyPr>
          <a:lstStyle>
            <a:lvl1pPr marL="0" indent="0">
              <a:buNone/>
              <a:defRPr sz="1013" baseline="0">
                <a:solidFill>
                  <a:srgbClr val="0073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564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0" y="6324600"/>
            <a:ext cx="685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26E72EA-ABB5-4628-ABFB-C9FD4CF045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00976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: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788" y="1605190"/>
            <a:ext cx="3706812" cy="48037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44" b="1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731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 sz="619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 sz="591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591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24919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4">
                <a:solidFill>
                  <a:schemeClr val="bg1"/>
                </a:solidFill>
              </a:defRPr>
            </a:lvl1pPr>
          </a:lstStyle>
          <a:p>
            <a:fld id="{226E72EA-ABB5-4628-ABFB-C9FD4CF0454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93788" y="954767"/>
            <a:ext cx="7429500" cy="285750"/>
          </a:xfrm>
        </p:spPr>
        <p:txBody>
          <a:bodyPr>
            <a:noAutofit/>
          </a:bodyPr>
          <a:lstStyle>
            <a:lvl1pPr marL="0" indent="0">
              <a:buNone/>
              <a:defRPr sz="1013" baseline="0">
                <a:solidFill>
                  <a:srgbClr val="0073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Title of Slide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816476" y="1605190"/>
            <a:ext cx="3706812" cy="48037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44" b="1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731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 sz="619">
                <a:solidFill>
                  <a:srgbClr val="75787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 sz="591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4pPr>
            <a:lvl5pPr>
              <a:defRPr sz="591">
                <a:latin typeface="Lucida Sans Unicode" panose="020B0602030504020204" pitchFamily="34" charset="0"/>
                <a:ea typeface="Verdana" panose="020B060403050404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745119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8" y="1943072"/>
            <a:ext cx="8238320" cy="3765589"/>
          </a:xfrm>
        </p:spPr>
        <p:txBody>
          <a:bodyPr/>
          <a:lstStyle>
            <a:lvl1pPr marL="0" indent="0">
              <a:buNone/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Slide Number Placeholder 7"/>
          <p:cNvSpPr txBox="1">
            <a:spLocks/>
          </p:cNvSpPr>
          <p:nvPr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94" smtClean="0">
                <a:solidFill>
                  <a:prstClr val="white"/>
                </a:solidFill>
              </a:rPr>
              <a:t>   |   </a:t>
            </a:r>
            <a:fld id="{DA15E891-66B8-4B28-AB8F-05A4B1DE573C}" type="slidenum">
              <a:rPr lang="en-US" sz="394" smtClean="0">
                <a:solidFill>
                  <a:prstClr val="white"/>
                </a:solidFill>
              </a:rPr>
              <a:pPr/>
              <a:t>‹#›</a:t>
            </a:fld>
            <a:endParaRPr lang="en-US" sz="394" dirty="0">
              <a:solidFill>
                <a:prstClr val="white"/>
              </a:solidFill>
            </a:endParaRP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202" y="705208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2571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13">
                <a:solidFill>
                  <a:schemeClr val="accent1"/>
                </a:solidFill>
              </a:defRPr>
            </a:lvl1pPr>
          </a:lstStyle>
          <a:p>
            <a:r>
              <a:rPr lang="en-US" sz="1013" dirty="0" smtClean="0"/>
              <a:t>Subtitle of Slide</a:t>
            </a:r>
            <a:endParaRPr lang="en-US" sz="1013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68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731">
                <a:solidFill>
                  <a:srgbClr val="A7A8AA"/>
                </a:solidFill>
              </a:defRPr>
            </a:lvl1pPr>
            <a:lvl2pPr marL="257150" indent="0">
              <a:buNone/>
              <a:defRPr sz="900">
                <a:latin typeface="Arial"/>
                <a:cs typeface="Arial"/>
              </a:defRPr>
            </a:lvl2pPr>
          </a:lstStyle>
          <a:p>
            <a:pPr lvl="0"/>
            <a:r>
              <a:rPr lang="en-US" dirty="0" smtClean="0"/>
              <a:t>Author Name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731">
                <a:solidFill>
                  <a:srgbClr val="A7A8AA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6325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only for 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5"/>
          </p:nvPr>
        </p:nvSpPr>
        <p:spPr>
          <a:xfrm>
            <a:off x="377779" y="597116"/>
            <a:ext cx="8406493" cy="506413"/>
          </a:xfrm>
        </p:spPr>
        <p:txBody>
          <a:bodyPr/>
          <a:lstStyle>
            <a:lvl1pPr marL="0" indent="0" algn="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en-US" sz="900" b="0" kern="0" cap="all" baseline="0" dirty="0" smtClean="0">
                <a:solidFill>
                  <a:schemeClr val="tx1"/>
                </a:solidFill>
                <a:latin typeface="+mj-lt"/>
                <a:ea typeface="+mj-ea"/>
                <a:cs typeface="ＭＳ Ｐゴシック"/>
              </a:defRPr>
            </a:lvl1pPr>
            <a:lvl2pPr marL="216092" indent="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en-US" sz="675" b="0" kern="0" cap="all" baseline="0" dirty="0" smtClean="0">
                <a:solidFill>
                  <a:srgbClr val="6D6E71"/>
                </a:solidFill>
                <a:latin typeface="+mj-lt"/>
                <a:ea typeface="+mj-ea"/>
                <a:cs typeface="ＭＳ Ｐゴシック"/>
              </a:defRPr>
            </a:lvl2pPr>
            <a:lvl3pPr marL="427722" indent="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en-US" sz="675" b="0" kern="0" cap="all" baseline="0" dirty="0" smtClean="0">
                <a:solidFill>
                  <a:srgbClr val="6D6E71"/>
                </a:solidFill>
                <a:latin typeface="+mj-lt"/>
                <a:ea typeface="+mj-ea"/>
                <a:cs typeface="ＭＳ Ｐゴシック"/>
              </a:defRPr>
            </a:lvl3pPr>
            <a:lvl4pPr marL="643815" indent="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en-US" sz="675" b="0" kern="0" cap="all" baseline="0" dirty="0" smtClean="0">
                <a:solidFill>
                  <a:srgbClr val="6D6E71"/>
                </a:solidFill>
                <a:latin typeface="+mj-lt"/>
                <a:ea typeface="+mj-ea"/>
                <a:cs typeface="ＭＳ Ｐゴシック"/>
              </a:defRPr>
            </a:lvl4pPr>
            <a:lvl5pPr marL="859015" indent="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en-GB" sz="675" b="0" kern="0" cap="all" baseline="0" dirty="0">
                <a:solidFill>
                  <a:srgbClr val="6D6E71"/>
                </a:solidFill>
                <a:latin typeface="+mj-lt"/>
                <a:ea typeface="+mj-ea"/>
                <a:cs typeface="ＭＳ Ｐゴシック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7779" y="275412"/>
            <a:ext cx="8406493" cy="7191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6"/>
          </p:nvPr>
        </p:nvSpPr>
        <p:spPr>
          <a:xfrm>
            <a:off x="2993366" y="6371551"/>
            <a:ext cx="5282607" cy="26306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226E72EA-ABB5-4628-ABFB-C9FD4CF045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42918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BBB19F5F-9580-4675-964E-3EDAAF039E32}" type="datetimeFigureOut">
              <a:rPr lang="en-US" smtClean="0"/>
              <a:pPr/>
              <a:t>6/15/2017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AF71-338B-45ED-A70C-E0BF706E49B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99592" y="1"/>
            <a:ext cx="8222825" cy="5229200"/>
          </a:xfrm>
          <a:prstGeom prst="rect">
            <a:avLst/>
          </a:prstGeom>
        </p:spPr>
      </p:pic>
      <p:pic>
        <p:nvPicPr>
          <p:cNvPr id="8" name="Picture 7" descr="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007504" y="260648"/>
            <a:ext cx="2812968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6868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/>
          </p:cNvSpPr>
          <p:nvPr userDrawn="1"/>
        </p:nvSpPr>
        <p:spPr>
          <a:xfrm>
            <a:off x="385763" y="6461125"/>
            <a:ext cx="457200" cy="27463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1031626" rtl="0" eaLnBrk="1" latinLnBrk="0" hangingPunct="1">
              <a:defRPr sz="1000" b="1" kern="1200">
                <a:solidFill>
                  <a:schemeClr val="accent1"/>
                </a:solidFill>
                <a:latin typeface="Nexus Sans Offc Pro"/>
                <a:ea typeface="+mn-ea"/>
                <a:cs typeface="Nexus Sans Offc Pro"/>
              </a:defRPr>
            </a:lvl1pPr>
            <a:lvl2pPr marL="515813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626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7439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252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9065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4878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0691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6504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677337"/>
            <a:ext cx="8060266" cy="558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13"/>
          <p:cNvSpPr>
            <a:spLocks noGrp="1"/>
          </p:cNvSpPr>
          <p:nvPr>
            <p:ph idx="1"/>
          </p:nvPr>
        </p:nvSpPr>
        <p:spPr>
          <a:xfrm>
            <a:off x="457200" y="1325827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1738859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4016" y="920304"/>
            <a:ext cx="7453992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6" y="4"/>
            <a:ext cx="9143244" cy="347443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548008" y="60334"/>
            <a:ext cx="457200" cy="327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6E72EA-ABB5-4628-ABFB-C9FD4CF0454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094016" y="1776639"/>
            <a:ext cx="74539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31681" y="147390"/>
            <a:ext cx="269421" cy="173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5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xmlns="" val="47376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6" r:id="rId13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35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125" b="1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975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825" kern="1200">
          <a:solidFill>
            <a:srgbClr val="75787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jpeg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daughter.co.uk/educating-your-daughter/heads-tips/heads-tips-a-guide-to-revision-guides/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4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diagramData" Target="../diagrams/data2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microsoft.com/office/2007/relationships/diagramDrawing" Target="../diagrams/drawing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microsoft.com/office/2007/relationships/diagramDrawing" Target="../diagrams/drawing4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.xml"/><Relationship Id="rId11" Type="http://schemas.openxmlformats.org/officeDocument/2006/relationships/diagramColors" Target="../diagrams/colors4.xml"/><Relationship Id="rId5" Type="http://schemas.openxmlformats.org/officeDocument/2006/relationships/diagramLayout" Target="../diagrams/layout3.xml"/><Relationship Id="rId10" Type="http://schemas.openxmlformats.org/officeDocument/2006/relationships/diagramQuickStyle" Target="../diagrams/quickStyle4.xml"/><Relationship Id="rId4" Type="http://schemas.openxmlformats.org/officeDocument/2006/relationships/diagramData" Target="../diagrams/data3.xml"/><Relationship Id="rId9" Type="http://schemas.openxmlformats.org/officeDocument/2006/relationships/diagramLayout" Target="../diagrams/layout4.xml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diagramData" Target="../diagrams/data5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42910" y="1285860"/>
            <a:ext cx="7848872" cy="2522711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Публикация в международном научном журнале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Руководство 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истории научной публицистики, правам и обязанностям автора, и практические советы по подготовке научных работ </a:t>
            </a:r>
            <a:endParaRPr lang="en-US" sz="2000" b="1" i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pPr>
              <a:defRPr/>
            </a:pPr>
            <a:fld id="{CDD314FE-C2A3-48A3-8298-ED1EF592A259}" type="slidenum">
              <a:rPr lang="en-US"/>
              <a:pPr>
                <a:defRPr/>
              </a:pPr>
              <a:t>2</a:t>
            </a:fld>
            <a:endParaRPr lang="en-US"/>
          </a:p>
        </p:txBody>
      </p:sp>
      <p:grpSp>
        <p:nvGrpSpPr>
          <p:cNvPr id="9219" name="Group 23"/>
          <p:cNvGrpSpPr>
            <a:grpSpLocks/>
          </p:cNvGrpSpPr>
          <p:nvPr/>
        </p:nvGrpSpPr>
        <p:grpSpPr bwMode="auto">
          <a:xfrm>
            <a:off x="250825" y="1692675"/>
            <a:ext cx="8534400" cy="830264"/>
            <a:chOff x="144" y="980"/>
            <a:chExt cx="5376" cy="523"/>
          </a:xfrm>
        </p:grpSpPr>
        <p:sp>
          <p:nvSpPr>
            <p:cNvPr id="9237" name="Text Box 4"/>
            <p:cNvSpPr txBox="1">
              <a:spLocks noChangeArrowheads="1"/>
            </p:cNvSpPr>
            <p:nvPr/>
          </p:nvSpPr>
          <p:spPr bwMode="auto">
            <a:xfrm>
              <a:off x="144" y="1070"/>
              <a:ext cx="2208" cy="2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600" b="1" dirty="0" smtClean="0">
                  <a:solidFill>
                    <a:srgbClr val="006699"/>
                  </a:solidFill>
                  <a:cs typeface="Arial" pitchFamily="34" charset="0"/>
                </a:rPr>
                <a:t>Регистрация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  <p:sp>
          <p:nvSpPr>
            <p:cNvPr id="9239" name="Text Box 15"/>
            <p:cNvSpPr txBox="1">
              <a:spLocks noChangeArrowheads="1"/>
            </p:cNvSpPr>
            <p:nvPr/>
          </p:nvSpPr>
          <p:spPr bwMode="auto">
            <a:xfrm>
              <a:off x="3312" y="980"/>
              <a:ext cx="2208" cy="52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600" b="1" dirty="0" smtClean="0">
                  <a:solidFill>
                    <a:srgbClr val="006699"/>
                  </a:solidFill>
                  <a:cs typeface="Arial" pitchFamily="34" charset="0"/>
                </a:rPr>
                <a:t>Временная отметка, о первом авторе, зарегистрировавшим  научные результаты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</p:grpSp>
      <p:grpSp>
        <p:nvGrpSpPr>
          <p:cNvPr id="9220" name="Group 24"/>
          <p:cNvGrpSpPr>
            <a:grpSpLocks/>
          </p:cNvGrpSpPr>
          <p:nvPr/>
        </p:nvGrpSpPr>
        <p:grpSpPr bwMode="auto">
          <a:xfrm>
            <a:off x="250825" y="2981851"/>
            <a:ext cx="8534400" cy="830264"/>
            <a:chOff x="144" y="1844"/>
            <a:chExt cx="5376" cy="523"/>
          </a:xfrm>
        </p:grpSpPr>
        <p:sp>
          <p:nvSpPr>
            <p:cNvPr id="9233" name="Text Box 6"/>
            <p:cNvSpPr txBox="1">
              <a:spLocks noChangeArrowheads="1"/>
            </p:cNvSpPr>
            <p:nvPr/>
          </p:nvSpPr>
          <p:spPr bwMode="auto">
            <a:xfrm>
              <a:off x="144" y="1934"/>
              <a:ext cx="2208" cy="2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600" b="1" dirty="0" smtClean="0">
                  <a:solidFill>
                    <a:srgbClr val="006699"/>
                  </a:solidFill>
                  <a:cs typeface="Arial" pitchFamily="34" charset="0"/>
                </a:rPr>
                <a:t>Сертификация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  <p:sp>
          <p:nvSpPr>
            <p:cNvPr id="9235" name="Text Box 16"/>
            <p:cNvSpPr txBox="1">
              <a:spLocks noChangeArrowheads="1"/>
            </p:cNvSpPr>
            <p:nvPr/>
          </p:nvSpPr>
          <p:spPr bwMode="auto">
            <a:xfrm>
              <a:off x="3312" y="1844"/>
              <a:ext cx="2208" cy="52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600" b="1" dirty="0" smtClean="0">
                  <a:solidFill>
                    <a:srgbClr val="006699"/>
                  </a:solidFill>
                  <a:cs typeface="Arial" pitchFamily="34" charset="0"/>
                </a:rPr>
                <a:t>Рецензирование для обеспечения целостности и достоверности исследования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</p:grpSp>
      <p:grpSp>
        <p:nvGrpSpPr>
          <p:cNvPr id="9221" name="Group 25"/>
          <p:cNvGrpSpPr>
            <a:grpSpLocks/>
          </p:cNvGrpSpPr>
          <p:nvPr/>
        </p:nvGrpSpPr>
        <p:grpSpPr bwMode="auto">
          <a:xfrm>
            <a:off x="250825" y="4362698"/>
            <a:ext cx="8534400" cy="584200"/>
            <a:chOff x="144" y="2716"/>
            <a:chExt cx="5376" cy="368"/>
          </a:xfrm>
        </p:grpSpPr>
        <p:sp>
          <p:nvSpPr>
            <p:cNvPr id="9229" name="Text Box 9"/>
            <p:cNvSpPr txBox="1">
              <a:spLocks noChangeArrowheads="1"/>
            </p:cNvSpPr>
            <p:nvPr/>
          </p:nvSpPr>
          <p:spPr bwMode="auto">
            <a:xfrm>
              <a:off x="144" y="2798"/>
              <a:ext cx="2208" cy="2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600" b="1" dirty="0" smtClean="0">
                  <a:solidFill>
                    <a:srgbClr val="006699"/>
                  </a:solidFill>
                  <a:cs typeface="Arial" pitchFamily="34" charset="0"/>
                </a:rPr>
                <a:t>Распространение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  <p:sp>
          <p:nvSpPr>
            <p:cNvPr id="9232" name="Text Box 19"/>
            <p:cNvSpPr txBox="1">
              <a:spLocks noChangeArrowheads="1"/>
            </p:cNvSpPr>
            <p:nvPr/>
          </p:nvSpPr>
          <p:spPr bwMode="auto">
            <a:xfrm>
              <a:off x="3312" y="2716"/>
              <a:ext cx="2208" cy="3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600" b="1" dirty="0" smtClean="0">
                  <a:solidFill>
                    <a:srgbClr val="006699"/>
                  </a:solidFill>
                  <a:cs typeface="Arial" pitchFamily="34" charset="0"/>
                </a:rPr>
                <a:t>Обеспечение возможности  поделиться научными открытиями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</p:grpSp>
      <p:grpSp>
        <p:nvGrpSpPr>
          <p:cNvPr id="9222" name="Group 26"/>
          <p:cNvGrpSpPr>
            <a:grpSpLocks/>
          </p:cNvGrpSpPr>
          <p:nvPr/>
        </p:nvGrpSpPr>
        <p:grpSpPr bwMode="auto">
          <a:xfrm>
            <a:off x="250825" y="5721335"/>
            <a:ext cx="8534400" cy="584201"/>
            <a:chOff x="144" y="3574"/>
            <a:chExt cx="5376" cy="368"/>
          </a:xfrm>
        </p:grpSpPr>
        <p:sp>
          <p:nvSpPr>
            <p:cNvPr id="9225" name="Text Box 12"/>
            <p:cNvSpPr txBox="1">
              <a:spLocks noChangeArrowheads="1"/>
            </p:cNvSpPr>
            <p:nvPr/>
          </p:nvSpPr>
          <p:spPr bwMode="auto">
            <a:xfrm>
              <a:off x="144" y="3662"/>
              <a:ext cx="2208" cy="2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600" b="1" dirty="0" smtClean="0">
                  <a:solidFill>
                    <a:srgbClr val="006699"/>
                  </a:solidFill>
                  <a:cs typeface="Arial" pitchFamily="34" charset="0"/>
                </a:rPr>
                <a:t>Сохранение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  <p:sp>
          <p:nvSpPr>
            <p:cNvPr id="9227" name="Text Box 20"/>
            <p:cNvSpPr txBox="1">
              <a:spLocks noChangeArrowheads="1"/>
            </p:cNvSpPr>
            <p:nvPr/>
          </p:nvSpPr>
          <p:spPr bwMode="auto">
            <a:xfrm>
              <a:off x="3312" y="3574"/>
              <a:ext cx="2208" cy="3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600" b="1" dirty="0" smtClean="0">
                  <a:solidFill>
                    <a:srgbClr val="006699"/>
                  </a:solidFill>
                  <a:cs typeface="Arial" pitchFamily="34" charset="0"/>
                </a:rPr>
                <a:t>Документирование научного прогресса для будущих поколений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</p:grpSp>
      <p:sp>
        <p:nvSpPr>
          <p:cNvPr id="26" name="Title 8"/>
          <p:cNvSpPr txBox="1">
            <a:spLocks/>
          </p:cNvSpPr>
          <p:nvPr/>
        </p:nvSpPr>
        <p:spPr>
          <a:xfrm>
            <a:off x="395288" y="692621"/>
            <a:ext cx="8229600" cy="792163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zh-CN" sz="4000" b="1" dirty="0" smtClean="0">
                <a:solidFill>
                  <a:srgbClr val="5D9A3C"/>
                </a:solidFill>
                <a:cs typeface="Arial" pitchFamily="34" charset="0"/>
              </a:rPr>
              <a:t>Роль научной публикации</a:t>
            </a:r>
            <a:endParaRPr lang="en-GB" sz="4000" b="1" dirty="0">
              <a:solidFill>
                <a:srgbClr val="5D9A3C"/>
              </a:solidFill>
              <a:ea typeface="+mj-ea"/>
              <a:cs typeface="Arial" pitchFamily="34" charset="0"/>
            </a:endParaRPr>
          </a:p>
        </p:txBody>
      </p:sp>
      <p:pic>
        <p:nvPicPr>
          <p:cNvPr id="9224" name="Picture 27" descr="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48488" y="141387"/>
            <a:ext cx="2087562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Group 23"/>
          <p:cNvGrpSpPr/>
          <p:nvPr/>
        </p:nvGrpSpPr>
        <p:grpSpPr>
          <a:xfrm rot="3449393">
            <a:off x="4222002" y="1658662"/>
            <a:ext cx="761688" cy="636847"/>
            <a:chOff x="9490300" y="1883424"/>
            <a:chExt cx="627835" cy="490514"/>
          </a:xfrm>
        </p:grpSpPr>
        <p:sp>
          <p:nvSpPr>
            <p:cNvPr id="25" name="Right Arrow 24"/>
            <p:cNvSpPr/>
            <p:nvPr/>
          </p:nvSpPr>
          <p:spPr>
            <a:xfrm rot="18150607">
              <a:off x="9571945" y="1827747"/>
              <a:ext cx="490514" cy="60186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27" name="Right Arrow 4"/>
            <p:cNvSpPr/>
            <p:nvPr/>
          </p:nvSpPr>
          <p:spPr>
            <a:xfrm rot="18062381">
              <a:off x="9499181" y="1946605"/>
              <a:ext cx="343360" cy="3611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  <p:grpSp>
        <p:nvGrpSpPr>
          <p:cNvPr id="28" name="Group 27"/>
          <p:cNvGrpSpPr/>
          <p:nvPr/>
        </p:nvGrpSpPr>
        <p:grpSpPr>
          <a:xfrm rot="3449393">
            <a:off x="4222002" y="4346467"/>
            <a:ext cx="761688" cy="636847"/>
            <a:chOff x="9490300" y="1883424"/>
            <a:chExt cx="627835" cy="490514"/>
          </a:xfrm>
        </p:grpSpPr>
        <p:sp>
          <p:nvSpPr>
            <p:cNvPr id="29" name="Right Arrow 28"/>
            <p:cNvSpPr/>
            <p:nvPr/>
          </p:nvSpPr>
          <p:spPr>
            <a:xfrm rot="18150607">
              <a:off x="9571945" y="1827747"/>
              <a:ext cx="490514" cy="60186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30" name="Right Arrow 4"/>
            <p:cNvSpPr/>
            <p:nvPr/>
          </p:nvSpPr>
          <p:spPr>
            <a:xfrm rot="18062381">
              <a:off x="9499181" y="1946605"/>
              <a:ext cx="343360" cy="3611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  <p:grpSp>
        <p:nvGrpSpPr>
          <p:cNvPr id="31" name="Group 30"/>
          <p:cNvGrpSpPr/>
          <p:nvPr/>
        </p:nvGrpSpPr>
        <p:grpSpPr>
          <a:xfrm rot="3449393">
            <a:off x="4222002" y="2954806"/>
            <a:ext cx="761688" cy="636847"/>
            <a:chOff x="9490300" y="1883424"/>
            <a:chExt cx="627835" cy="490514"/>
          </a:xfrm>
        </p:grpSpPr>
        <p:sp>
          <p:nvSpPr>
            <p:cNvPr id="32" name="Right Arrow 31"/>
            <p:cNvSpPr/>
            <p:nvPr/>
          </p:nvSpPr>
          <p:spPr>
            <a:xfrm rot="18150607">
              <a:off x="9571945" y="1827747"/>
              <a:ext cx="490514" cy="60186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33" name="Right Arrow 4"/>
            <p:cNvSpPr/>
            <p:nvPr/>
          </p:nvSpPr>
          <p:spPr>
            <a:xfrm rot="18062381">
              <a:off x="9499181" y="1946605"/>
              <a:ext cx="343360" cy="3611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  <p:grpSp>
        <p:nvGrpSpPr>
          <p:cNvPr id="34" name="Group 33"/>
          <p:cNvGrpSpPr/>
          <p:nvPr/>
        </p:nvGrpSpPr>
        <p:grpSpPr>
          <a:xfrm rot="3449393">
            <a:off x="4222002" y="5691110"/>
            <a:ext cx="761688" cy="636847"/>
            <a:chOff x="9490300" y="1883424"/>
            <a:chExt cx="627835" cy="490514"/>
          </a:xfrm>
        </p:grpSpPr>
        <p:sp>
          <p:nvSpPr>
            <p:cNvPr id="35" name="Right Arrow 34"/>
            <p:cNvSpPr/>
            <p:nvPr/>
          </p:nvSpPr>
          <p:spPr>
            <a:xfrm rot="18150607">
              <a:off x="9571945" y="1827747"/>
              <a:ext cx="490514" cy="60186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36" name="Right Arrow 4"/>
            <p:cNvSpPr/>
            <p:nvPr/>
          </p:nvSpPr>
          <p:spPr>
            <a:xfrm rot="18062381">
              <a:off x="9499181" y="1946605"/>
              <a:ext cx="343360" cy="3611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</p:spTree>
    <p:extLst>
      <p:ext uri="{BB962C8B-B14F-4D97-AF65-F5344CB8AC3E}">
        <p14:creationId xmlns:p14="http://schemas.microsoft.com/office/powerpoint/2010/main" xmlns="" val="335900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Издательский цикл</a:t>
            </a:r>
            <a:endParaRPr lang="en-GB" sz="3600" dirty="0">
              <a:solidFill>
                <a:srgbClr val="5D9A3C"/>
              </a:solidFill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226E72EA-ABB5-4628-ABFB-C9FD4CF0454F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30" name="Rectangle 29"/>
          <p:cNvSpPr/>
          <p:nvPr/>
        </p:nvSpPr>
        <p:spPr>
          <a:xfrm>
            <a:off x="1013817" y="1232644"/>
            <a:ext cx="2030015" cy="1218009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20980" tIns="220980" rIns="220980" bIns="220980" spcCol="1270" anchor="ctr"/>
          <a:lstStyle/>
          <a:p>
            <a:pPr defTabSz="2578100">
              <a:lnSpc>
                <a:spcPct val="90000"/>
              </a:lnSpc>
              <a:spcAft>
                <a:spcPct val="35000"/>
              </a:spcAft>
              <a:defRPr/>
            </a:pPr>
            <a:endParaRPr lang="en-GB" sz="5800" dirty="0"/>
          </a:p>
        </p:txBody>
      </p:sp>
      <p:sp>
        <p:nvSpPr>
          <p:cNvPr id="33" name="Rectangle 32"/>
          <p:cNvSpPr/>
          <p:nvPr/>
        </p:nvSpPr>
        <p:spPr>
          <a:xfrm>
            <a:off x="6804571" y="3534370"/>
            <a:ext cx="1962680" cy="2542580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20980" tIns="220980" rIns="220980" bIns="220980" spcCol="1270" anchor="ctr"/>
          <a:lstStyle/>
          <a:p>
            <a:pPr defTabSz="2578100">
              <a:lnSpc>
                <a:spcPct val="90000"/>
              </a:lnSpc>
              <a:spcAft>
                <a:spcPct val="35000"/>
              </a:spcAft>
              <a:defRPr/>
            </a:pPr>
            <a:endParaRPr lang="en-GB" sz="5800" dirty="0"/>
          </a:p>
        </p:txBody>
      </p:sp>
      <p:pic>
        <p:nvPicPr>
          <p:cNvPr id="42" name="Picture 41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8264" y="141787"/>
            <a:ext cx="2088232" cy="694925"/>
          </a:xfrm>
          <a:prstGeom prst="rect">
            <a:avLst/>
          </a:prstGeom>
        </p:spPr>
      </p:pic>
      <p:grpSp>
        <p:nvGrpSpPr>
          <p:cNvPr id="6" name="Group 45"/>
          <p:cNvGrpSpPr>
            <a:grpSpLocks/>
          </p:cNvGrpSpPr>
          <p:nvPr/>
        </p:nvGrpSpPr>
        <p:grpSpPr bwMode="auto">
          <a:xfrm>
            <a:off x="1043608" y="914806"/>
            <a:ext cx="6714425" cy="5898570"/>
            <a:chOff x="1746250" y="1249363"/>
            <a:chExt cx="5651500" cy="5141913"/>
          </a:xfrm>
        </p:grpSpPr>
        <p:sp>
          <p:nvSpPr>
            <p:cNvPr id="7" name="AutoShape 2"/>
            <p:cNvSpPr>
              <a:spLocks noChangeArrowheads="1"/>
            </p:cNvSpPr>
            <p:nvPr/>
          </p:nvSpPr>
          <p:spPr bwMode="auto">
            <a:xfrm>
              <a:off x="1831975" y="1428750"/>
              <a:ext cx="5518150" cy="4840288"/>
            </a:xfrm>
            <a:custGeom>
              <a:avLst/>
              <a:gdLst>
                <a:gd name="G0" fmla="+- 7312 0 0"/>
                <a:gd name="G1" fmla="+- 21600 0 7312"/>
                <a:gd name="G2" fmla="+- 21600 0 731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7312" y="10800"/>
                  </a:moveTo>
                  <a:cubicBezTo>
                    <a:pt x="7312" y="12726"/>
                    <a:pt x="8874" y="14288"/>
                    <a:pt x="10800" y="14288"/>
                  </a:cubicBezTo>
                  <a:cubicBezTo>
                    <a:pt x="12726" y="14288"/>
                    <a:pt x="14288" y="12726"/>
                    <a:pt x="14288" y="10800"/>
                  </a:cubicBezTo>
                  <a:cubicBezTo>
                    <a:pt x="14288" y="8874"/>
                    <a:pt x="12726" y="7312"/>
                    <a:pt x="10800" y="7312"/>
                  </a:cubicBezTo>
                  <a:cubicBezTo>
                    <a:pt x="8874" y="7312"/>
                    <a:pt x="7312" y="8874"/>
                    <a:pt x="7312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8" name="Text Box 3"/>
            <p:cNvSpPr txBox="1">
              <a:spLocks noChangeArrowheads="1"/>
            </p:cNvSpPr>
            <p:nvPr/>
          </p:nvSpPr>
          <p:spPr bwMode="auto">
            <a:xfrm>
              <a:off x="3599531" y="1806414"/>
              <a:ext cx="1965073" cy="56342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Управление публ. заявками </a:t>
              </a:r>
              <a:endParaRPr lang="en-GB" dirty="0">
                <a:solidFill>
                  <a:srgbClr val="00669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5354479" y="2813331"/>
              <a:ext cx="1907171" cy="56342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Управление рецензированием</a:t>
              </a:r>
              <a:endParaRPr lang="en-GB" dirty="0">
                <a:solidFill>
                  <a:srgbClr val="00669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3746340" y="5248275"/>
              <a:ext cx="1730375" cy="32195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236538" indent="-236538" algn="ctr"/>
              <a:r>
                <a:rPr lang="ru-RU" dirty="0" smtClean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Производство</a:t>
              </a:r>
              <a:endParaRPr lang="en-GB" dirty="0">
                <a:solidFill>
                  <a:srgbClr val="00669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1988685" y="4191710"/>
              <a:ext cx="1764565" cy="56342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Издание и распространение</a:t>
              </a:r>
              <a:endParaRPr lang="en-GB" dirty="0">
                <a:solidFill>
                  <a:srgbClr val="00669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5354479" y="4214033"/>
              <a:ext cx="1664736" cy="56342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Редактирование и подготовка</a:t>
              </a:r>
              <a:endParaRPr lang="en-GB" dirty="0">
                <a:solidFill>
                  <a:srgbClr val="00669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2170512" y="2809875"/>
              <a:ext cx="1581868" cy="32195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Сохранение</a:t>
              </a:r>
              <a:endParaRPr lang="en-GB" dirty="0">
                <a:solidFill>
                  <a:srgbClr val="006699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6" name="Group 15"/>
            <p:cNvGrpSpPr>
              <a:grpSpLocks/>
            </p:cNvGrpSpPr>
            <p:nvPr/>
          </p:nvGrpSpPr>
          <p:grpSpPr bwMode="auto">
            <a:xfrm>
              <a:off x="1746250" y="1249363"/>
              <a:ext cx="5651500" cy="5141913"/>
              <a:chOff x="1030" y="745"/>
              <a:chExt cx="3560" cy="3239"/>
            </a:xfrm>
          </p:grpSpPr>
          <p:sp>
            <p:nvSpPr>
              <p:cNvPr id="18" name="Oval 10"/>
              <p:cNvSpPr>
                <a:spLocks noChangeArrowheads="1"/>
              </p:cNvSpPr>
              <p:nvPr/>
            </p:nvSpPr>
            <p:spPr bwMode="auto">
              <a:xfrm>
                <a:off x="1092" y="864"/>
                <a:ext cx="3463" cy="3039"/>
              </a:xfrm>
              <a:prstGeom prst="ellipse">
                <a:avLst/>
              </a:prstGeom>
              <a:noFill/>
              <a:ln w="42926" cap="rnd">
                <a:solidFill>
                  <a:srgbClr val="333333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19" name="Freeform 11"/>
              <p:cNvSpPr>
                <a:spLocks/>
              </p:cNvSpPr>
              <p:nvPr/>
            </p:nvSpPr>
            <p:spPr bwMode="auto">
              <a:xfrm>
                <a:off x="4405" y="1924"/>
                <a:ext cx="185" cy="314"/>
              </a:xfrm>
              <a:custGeom>
                <a:avLst/>
                <a:gdLst/>
                <a:ahLst/>
                <a:cxnLst>
                  <a:cxn ang="0">
                    <a:pos x="49" y="69"/>
                  </a:cxn>
                  <a:cxn ang="0">
                    <a:pos x="78" y="0"/>
                  </a:cxn>
                  <a:cxn ang="0">
                    <a:pos x="64" y="159"/>
                  </a:cxn>
                  <a:cxn ang="0">
                    <a:pos x="0" y="17"/>
                  </a:cxn>
                  <a:cxn ang="0">
                    <a:pos x="49" y="69"/>
                  </a:cxn>
                </a:cxnLst>
                <a:rect l="0" t="0" r="r" b="b"/>
                <a:pathLst>
                  <a:path w="78" h="159">
                    <a:moveTo>
                      <a:pt x="49" y="69"/>
                    </a:moveTo>
                    <a:lnTo>
                      <a:pt x="78" y="0"/>
                    </a:lnTo>
                    <a:lnTo>
                      <a:pt x="64" y="159"/>
                    </a:lnTo>
                    <a:lnTo>
                      <a:pt x="0" y="17"/>
                    </a:lnTo>
                    <a:lnTo>
                      <a:pt x="49" y="69"/>
                    </a:lnTo>
                    <a:close/>
                  </a:path>
                </a:pathLst>
              </a:custGeom>
              <a:solidFill>
                <a:srgbClr val="292929"/>
              </a:solidFill>
              <a:ln w="1651" cap="flat">
                <a:solidFill>
                  <a:srgbClr val="333333"/>
                </a:solidFill>
                <a:prstDash val="solid"/>
                <a:bevel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20" name="Freeform 12"/>
              <p:cNvSpPr>
                <a:spLocks/>
              </p:cNvSpPr>
              <p:nvPr/>
            </p:nvSpPr>
            <p:spPr bwMode="auto">
              <a:xfrm rot="1270905">
                <a:off x="1030" y="2034"/>
                <a:ext cx="188" cy="312"/>
              </a:xfrm>
              <a:custGeom>
                <a:avLst/>
                <a:gdLst/>
                <a:ahLst/>
                <a:cxnLst>
                  <a:cxn ang="0">
                    <a:pos x="30" y="90"/>
                  </a:cxn>
                  <a:cxn ang="0">
                    <a:pos x="0" y="158"/>
                  </a:cxn>
                  <a:cxn ang="0">
                    <a:pos x="16" y="0"/>
                  </a:cxn>
                  <a:cxn ang="0">
                    <a:pos x="79" y="143"/>
                  </a:cxn>
                  <a:cxn ang="0">
                    <a:pos x="30" y="90"/>
                  </a:cxn>
                </a:cxnLst>
                <a:rect l="0" t="0" r="r" b="b"/>
                <a:pathLst>
                  <a:path w="79" h="158">
                    <a:moveTo>
                      <a:pt x="30" y="90"/>
                    </a:moveTo>
                    <a:lnTo>
                      <a:pt x="0" y="158"/>
                    </a:lnTo>
                    <a:lnTo>
                      <a:pt x="16" y="0"/>
                    </a:lnTo>
                    <a:lnTo>
                      <a:pt x="79" y="143"/>
                    </a:lnTo>
                    <a:lnTo>
                      <a:pt x="30" y="90"/>
                    </a:lnTo>
                    <a:close/>
                  </a:path>
                </a:pathLst>
              </a:custGeom>
              <a:solidFill>
                <a:srgbClr val="292929"/>
              </a:solidFill>
              <a:ln w="1651" cap="flat">
                <a:solidFill>
                  <a:srgbClr val="333333"/>
                </a:solidFill>
                <a:prstDash val="solid"/>
                <a:bevel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/>
              <a:p>
                <a:pPr algn="ctr">
                  <a:defRPr/>
                </a:pPr>
                <a:endParaRPr lang="en-GB" dirty="0"/>
              </a:p>
            </p:txBody>
          </p:sp>
          <p:grpSp>
            <p:nvGrpSpPr>
              <p:cNvPr id="21" name="Freeform 13"/>
              <p:cNvGrpSpPr>
                <a:grpSpLocks/>
              </p:cNvGrpSpPr>
              <p:nvPr/>
            </p:nvGrpSpPr>
            <p:grpSpPr bwMode="auto">
              <a:xfrm>
                <a:off x="2653" y="745"/>
                <a:ext cx="372" cy="223"/>
                <a:chOff x="4322064" y="1249680"/>
                <a:chExt cx="591312" cy="353568"/>
              </a:xfrm>
            </p:grpSpPr>
            <p:pic>
              <p:nvPicPr>
                <p:cNvPr id="23" name="Freeform 13"/>
                <p:cNvPicPr>
                  <a:picLocks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4322064" y="1249680"/>
                  <a:ext cx="591312" cy="353568"/>
                </a:xfrm>
                <a:prstGeom prst="rect">
                  <a:avLst/>
                </a:prstGeom>
                <a:ln>
                  <a:noFill/>
                </a:ln>
                <a:effectLst>
                  <a:outerShdw blurRad="50800" dist="50800" dir="5400000" algn="ctr" rotWithShape="0">
                    <a:srgbClr val="000000"/>
                  </a:outerShdw>
                  <a:softEdge rad="112500"/>
                </a:effectLst>
              </p:spPr>
            </p:pic>
            <p:sp>
              <p:nvSpPr>
                <p:cNvPr id="24" name="Text Box 24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4371975" y="1285875"/>
                  <a:ext cx="506413" cy="2873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2" name="Freeform 14"/>
              <p:cNvSpPr>
                <a:spLocks/>
              </p:cNvSpPr>
              <p:nvPr/>
            </p:nvSpPr>
            <p:spPr bwMode="auto">
              <a:xfrm>
                <a:off x="2688" y="3803"/>
                <a:ext cx="319" cy="181"/>
              </a:xfrm>
              <a:custGeom>
                <a:avLst/>
                <a:gdLst/>
                <a:ahLst/>
                <a:cxnLst>
                  <a:cxn ang="0">
                    <a:pos x="80" y="47"/>
                  </a:cxn>
                  <a:cxn ang="0">
                    <a:pos x="134" y="92"/>
                  </a:cxn>
                  <a:cxn ang="0">
                    <a:pos x="0" y="48"/>
                  </a:cxn>
                  <a:cxn ang="0">
                    <a:pos x="133" y="0"/>
                  </a:cxn>
                  <a:cxn ang="0">
                    <a:pos x="80" y="47"/>
                  </a:cxn>
                </a:cxnLst>
                <a:rect l="0" t="0" r="r" b="b"/>
                <a:pathLst>
                  <a:path w="134" h="92">
                    <a:moveTo>
                      <a:pt x="80" y="47"/>
                    </a:moveTo>
                    <a:lnTo>
                      <a:pt x="134" y="92"/>
                    </a:lnTo>
                    <a:lnTo>
                      <a:pt x="0" y="48"/>
                    </a:lnTo>
                    <a:lnTo>
                      <a:pt x="133" y="0"/>
                    </a:lnTo>
                    <a:lnTo>
                      <a:pt x="80" y="47"/>
                    </a:lnTo>
                    <a:close/>
                  </a:path>
                </a:pathLst>
              </a:custGeom>
              <a:solidFill>
                <a:srgbClr val="292929"/>
              </a:solidFill>
              <a:ln w="1651" cap="flat">
                <a:solidFill>
                  <a:srgbClr val="333333"/>
                </a:solidFill>
                <a:prstDash val="solid"/>
                <a:bevel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/>
              <a:p>
                <a:pPr algn="ctr">
                  <a:defRPr/>
                </a:pPr>
                <a:endParaRPr lang="en-GB" dirty="0"/>
              </a:p>
            </p:txBody>
          </p:sp>
        </p:grpSp>
        <p:pic>
          <p:nvPicPr>
            <p:cNvPr id="17" name="Picture 7" descr="http://www.ikp.physik.tu-darmstadt.de/dasymp06/Elsevierlogo.gif"/>
            <p:cNvPicPr>
              <a:picLocks noChangeAspect="1" noChangeArrowheads="1"/>
            </p:cNvPicPr>
            <p:nvPr/>
          </p:nvPicPr>
          <p:blipFill>
            <a:blip r:embed="rId6" cstate="print"/>
            <a:stretch>
              <a:fillRect/>
            </a:stretch>
          </p:blipFill>
          <p:spPr bwMode="auto">
            <a:xfrm>
              <a:off x="4083709" y="3274271"/>
              <a:ext cx="1059508" cy="117120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44" name="Freeform 12"/>
          <p:cNvSpPr>
            <a:spLocks/>
          </p:cNvSpPr>
          <p:nvPr/>
        </p:nvSpPr>
        <p:spPr bwMode="auto">
          <a:xfrm rot="6212896">
            <a:off x="4208374" y="889772"/>
            <a:ext cx="354582" cy="568186"/>
          </a:xfrm>
          <a:custGeom>
            <a:avLst/>
            <a:gdLst/>
            <a:ahLst/>
            <a:cxnLst>
              <a:cxn ang="0">
                <a:pos x="30" y="90"/>
              </a:cxn>
              <a:cxn ang="0">
                <a:pos x="0" y="158"/>
              </a:cxn>
              <a:cxn ang="0">
                <a:pos x="16" y="0"/>
              </a:cxn>
              <a:cxn ang="0">
                <a:pos x="79" y="143"/>
              </a:cxn>
              <a:cxn ang="0">
                <a:pos x="30" y="90"/>
              </a:cxn>
            </a:cxnLst>
            <a:rect l="0" t="0" r="r" b="b"/>
            <a:pathLst>
              <a:path w="79" h="158">
                <a:moveTo>
                  <a:pt x="30" y="90"/>
                </a:moveTo>
                <a:lnTo>
                  <a:pt x="0" y="158"/>
                </a:lnTo>
                <a:lnTo>
                  <a:pt x="16" y="0"/>
                </a:lnTo>
                <a:lnTo>
                  <a:pt x="79" y="143"/>
                </a:lnTo>
                <a:lnTo>
                  <a:pt x="30" y="90"/>
                </a:lnTo>
                <a:close/>
              </a:path>
            </a:pathLst>
          </a:custGeom>
          <a:solidFill>
            <a:srgbClr val="292929"/>
          </a:solidFill>
          <a:ln w="1651" cap="flat">
            <a:solidFill>
              <a:srgbClr val="333333"/>
            </a:solidFill>
            <a:prstDash val="solid"/>
            <a:bevel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>
              <a:defRPr/>
            </a:pPr>
            <a:endParaRPr lang="en-GB" dirty="0"/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1547664" y="2479829"/>
            <a:ext cx="1879383" cy="8771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10 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миллионов статей в архивах</a:t>
            </a:r>
            <a:endParaRPr lang="en-GB" sz="1700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3245451" y="1584608"/>
            <a:ext cx="2334661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30-60% 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отклонены</a:t>
            </a:r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 &gt; 7,000 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редакторами</a:t>
            </a:r>
            <a:endParaRPr lang="en-GB" sz="1700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5330467" y="2704956"/>
            <a:ext cx="2265869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500,000+ 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рецензентов</a:t>
            </a:r>
            <a:endParaRPr lang="en-GB" sz="1700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5330467" y="4174716"/>
            <a:ext cx="2155683" cy="8771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Около </a:t>
            </a:r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½ 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миллиона приняты к публикации</a:t>
            </a:r>
            <a:endParaRPr lang="en-GB" sz="1700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3452986" y="5540415"/>
            <a:ext cx="2038670" cy="615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9.8 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миллиона доступный статей</a:t>
            </a:r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1700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1381202" y="3938714"/>
            <a:ext cx="2038670" cy="140038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&gt;30 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миллионов исследователей </a:t>
            </a:r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&gt;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из </a:t>
            </a:r>
            <a:r>
              <a:rPr lang="en-US" sz="17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180 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стран </a:t>
            </a:r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&gt;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скачали </a:t>
            </a:r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480 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миллиона статей</a:t>
            </a:r>
            <a:r>
              <a:rPr lang="en-US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sz="17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sz="1700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306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4"/>
          <p:cNvSpPr txBox="1">
            <a:spLocks noChangeArrowheads="1"/>
          </p:cNvSpPr>
          <p:nvPr/>
        </p:nvSpPr>
        <p:spPr bwMode="auto">
          <a:xfrm>
            <a:off x="250825" y="4076700"/>
            <a:ext cx="8642350" cy="2677656"/>
          </a:xfrm>
          <a:prstGeom prst="rect">
            <a:avLst/>
          </a:prstGeom>
          <a:noFill/>
          <a:ln w="28575">
            <a:solidFill>
              <a:srgbClr val="5D9A3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dirty="0" smtClean="0">
                <a:solidFill>
                  <a:srgbClr val="07779D"/>
                </a:solidFill>
                <a:cs typeface="Arial" pitchFamily="34" charset="0"/>
              </a:rPr>
              <a:t>Электронные платформы</a:t>
            </a:r>
            <a:r>
              <a:rPr lang="en-US" sz="2400" b="1" dirty="0">
                <a:solidFill>
                  <a:srgbClr val="07779D"/>
                </a:solidFill>
                <a:cs typeface="Arial" pitchFamily="34" charset="0"/>
              </a:rPr>
              <a:t/>
            </a:r>
            <a:br>
              <a:rPr lang="en-US" sz="2400" b="1" dirty="0">
                <a:solidFill>
                  <a:srgbClr val="07779D"/>
                </a:solidFill>
                <a:cs typeface="Arial" pitchFamily="34" charset="0"/>
              </a:rPr>
            </a:br>
            <a:r>
              <a:rPr lang="en-US" sz="2400" b="1" dirty="0" smtClean="0">
                <a:solidFill>
                  <a:srgbClr val="07779D"/>
                </a:solidFill>
                <a:cs typeface="Arial" pitchFamily="34" charset="0"/>
              </a:rPr>
              <a:t>Elsevier’s </a:t>
            </a:r>
            <a:r>
              <a:rPr lang="en-US" sz="2400" b="1" dirty="0">
                <a:solidFill>
                  <a:srgbClr val="07779D"/>
                </a:solidFill>
                <a:cs typeface="Arial" pitchFamily="34" charset="0"/>
              </a:rPr>
              <a:t>ScienceDirect</a:t>
            </a:r>
            <a:br>
              <a:rPr lang="en-US" sz="2400" b="1" dirty="0">
                <a:solidFill>
                  <a:srgbClr val="07779D"/>
                </a:solidFill>
                <a:cs typeface="Arial" pitchFamily="34" charset="0"/>
              </a:rPr>
            </a:br>
            <a:r>
              <a:rPr lang="ru-RU" sz="2400" b="1" dirty="0" smtClean="0">
                <a:solidFill>
                  <a:srgbClr val="07779D"/>
                </a:solidFill>
                <a:cs typeface="Arial" pitchFamily="34" charset="0"/>
              </a:rPr>
              <a:t>улучшают доступ</a:t>
            </a:r>
            <a:br>
              <a:rPr lang="ru-RU" sz="2400" b="1" dirty="0" smtClean="0">
                <a:solidFill>
                  <a:srgbClr val="07779D"/>
                </a:solidFill>
                <a:cs typeface="Arial" pitchFamily="34" charset="0"/>
              </a:rPr>
            </a:br>
            <a:r>
              <a:rPr lang="ru-RU" sz="2400" b="1" dirty="0" smtClean="0">
                <a:solidFill>
                  <a:srgbClr val="07779D"/>
                </a:solidFill>
                <a:cs typeface="Arial" pitchFamily="34" charset="0"/>
              </a:rPr>
              <a:t>и распространение эл.журналов</a:t>
            </a:r>
            <a:endParaRPr lang="en-US" sz="2400" b="1" dirty="0">
              <a:solidFill>
                <a:srgbClr val="07779D"/>
              </a:solidFill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n-US" sz="2400" b="1" dirty="0">
              <a:solidFill>
                <a:srgbClr val="07779D"/>
              </a:solidFill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n-GB" sz="2400" b="1" dirty="0">
              <a:solidFill>
                <a:srgbClr val="07779D"/>
              </a:solidFill>
              <a:cs typeface="Arial" pitchFamily="34" charset="0"/>
            </a:endParaRPr>
          </a:p>
        </p:txBody>
      </p:sp>
      <p:sp>
        <p:nvSpPr>
          <p:cNvPr id="11267" name="Text Box 13"/>
          <p:cNvSpPr txBox="1">
            <a:spLocks noChangeArrowheads="1"/>
          </p:cNvSpPr>
          <p:nvPr/>
        </p:nvSpPr>
        <p:spPr bwMode="auto">
          <a:xfrm>
            <a:off x="250825" y="1268413"/>
            <a:ext cx="8642350" cy="2678112"/>
          </a:xfrm>
          <a:prstGeom prst="rect">
            <a:avLst/>
          </a:prstGeom>
          <a:noFill/>
          <a:ln w="28575">
            <a:solidFill>
              <a:srgbClr val="5D9A3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400" b="1" dirty="0" smtClean="0">
                <a:solidFill>
                  <a:srgbClr val="07779D"/>
                </a:solidFill>
                <a:cs typeface="Arial" pitchFamily="34" charset="0"/>
              </a:rPr>
              <a:t>Традиционные бумажные журналы</a:t>
            </a:r>
            <a:endParaRPr lang="en-US" sz="2400" b="1" dirty="0">
              <a:solidFill>
                <a:srgbClr val="07779D"/>
              </a:solidFill>
              <a:cs typeface="Arial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sz="2400" b="1" dirty="0">
              <a:solidFill>
                <a:srgbClr val="07779D"/>
              </a:solidFill>
              <a:cs typeface="Arial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sz="2400" b="1" dirty="0">
              <a:solidFill>
                <a:srgbClr val="07779D"/>
              </a:solidFill>
              <a:cs typeface="Arial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sz="2400" b="1" dirty="0">
              <a:solidFill>
                <a:srgbClr val="07779D"/>
              </a:solidFill>
              <a:cs typeface="Arial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GB" sz="2400" b="1" dirty="0">
              <a:solidFill>
                <a:srgbClr val="07779D"/>
              </a:solidFill>
              <a:cs typeface="Arial" pitchFamily="34" charset="0"/>
            </a:endParaRPr>
          </a:p>
        </p:txBody>
      </p:sp>
      <p:pic>
        <p:nvPicPr>
          <p:cNvPr id="11269" name="Picture 4" descr="Nanotod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700213"/>
            <a:ext cx="1338263" cy="173355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5" descr="Cell Stem Cell  cvr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84313"/>
            <a:ext cx="1295400" cy="169227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6" descr="GreenhouseG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916113"/>
            <a:ext cx="1265238" cy="168751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7" descr="NANO 3_3 cov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773238"/>
            <a:ext cx="1390650" cy="1868487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8" descr="BSPC_cover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5248" y="1412875"/>
            <a:ext cx="1219200" cy="162242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8" descr="Lance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060575"/>
            <a:ext cx="1311275" cy="1758950"/>
          </a:xfrm>
          <a:prstGeom prst="rect">
            <a:avLst/>
          </a:prstGeom>
          <a:noFill/>
          <a:ln w="28575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 descr="SD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6008688"/>
            <a:ext cx="2470150" cy="325437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8"/>
          <p:cNvSpPr txBox="1">
            <a:spLocks/>
          </p:cNvSpPr>
          <p:nvPr/>
        </p:nvSpPr>
        <p:spPr>
          <a:xfrm>
            <a:off x="323850" y="333375"/>
            <a:ext cx="9144000" cy="792163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zh-CN" sz="4000" b="1" dirty="0" smtClean="0">
                <a:solidFill>
                  <a:srgbClr val="5D9A3C"/>
                </a:solidFill>
                <a:cs typeface="Arial" pitchFamily="34" charset="0"/>
              </a:rPr>
              <a:t>Способы публикации</a:t>
            </a:r>
            <a:endParaRPr lang="en-GB" sz="4000" b="1" dirty="0">
              <a:solidFill>
                <a:srgbClr val="5D9A3C"/>
              </a:solidFill>
              <a:ea typeface="+mj-ea"/>
              <a:cs typeface="Arial" pitchFamily="34" charset="0"/>
            </a:endParaRPr>
          </a:p>
        </p:txBody>
      </p:sp>
      <p:pic>
        <p:nvPicPr>
          <p:cNvPr id="11277" name="Picture 17" descr="logo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15888"/>
            <a:ext cx="2087562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8" name="Rectangle 6"/>
          <p:cNvSpPr>
            <a:spLocks noChangeArrowheads="1"/>
          </p:cNvSpPr>
          <p:nvPr/>
        </p:nvSpPr>
        <p:spPr bwMode="auto">
          <a:xfrm>
            <a:off x="3924299" y="3716338"/>
            <a:ext cx="1368425" cy="461665"/>
          </a:xfrm>
          <a:prstGeom prst="rect">
            <a:avLst/>
          </a:prstGeom>
          <a:gradFill rotWithShape="1">
            <a:gsLst>
              <a:gs pos="0">
                <a:srgbClr val="FFBC86"/>
              </a:gs>
              <a:gs pos="50000">
                <a:srgbClr val="FFD4B6"/>
              </a:gs>
              <a:gs pos="100000">
                <a:srgbClr val="FFE9DB"/>
              </a:gs>
            </a:gsLst>
            <a:lin ang="5400000" scaled="1"/>
          </a:gradFill>
          <a:ln w="38100">
            <a:solidFill>
              <a:srgbClr val="5D9A3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rgbClr val="FF9900"/>
              </a:buClr>
            </a:pPr>
            <a:r>
              <a:rPr lang="ru-RU" sz="2400" b="1" dirty="0">
                <a:solidFill>
                  <a:srgbClr val="07779D"/>
                </a:solidFill>
                <a:cs typeface="Arial" pitchFamily="34" charset="0"/>
              </a:rPr>
              <a:t>а</a:t>
            </a:r>
            <a:r>
              <a:rPr lang="ru-RU" sz="2400" b="1" dirty="0" smtClean="0">
                <a:solidFill>
                  <a:srgbClr val="07779D"/>
                </a:solidFill>
                <a:cs typeface="Arial" pitchFamily="34" charset="0"/>
              </a:rPr>
              <a:t> также</a:t>
            </a:r>
            <a:endParaRPr lang="en-GB" sz="2400" b="1" dirty="0">
              <a:solidFill>
                <a:srgbClr val="07779D"/>
              </a:solidFill>
              <a:cs typeface="Arial" pitchFamily="34" charset="0"/>
            </a:endParaRPr>
          </a:p>
        </p:txBody>
      </p:sp>
      <p:pic>
        <p:nvPicPr>
          <p:cNvPr id="11279" name="Picture 1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149725"/>
            <a:ext cx="3635375" cy="2522538"/>
          </a:xfrm>
          <a:prstGeom prst="rect">
            <a:avLst/>
          </a:prstGeom>
          <a:noFill/>
          <a:ln w="15875">
            <a:solidFill>
              <a:srgbClr val="5D9A3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925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935" name="AutoShape 55"/>
          <p:cNvCxnSpPr>
            <a:cxnSpLocks noChangeShapeType="1"/>
            <a:stCxn id="17442" idx="2"/>
            <a:endCxn id="122938" idx="0"/>
          </p:cNvCxnSpPr>
          <p:nvPr/>
        </p:nvCxnSpPr>
        <p:spPr bwMode="auto">
          <a:xfrm rot="5400000">
            <a:off x="6096001" y="1377950"/>
            <a:ext cx="488950" cy="3765551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5D9A3C"/>
            </a:solidFill>
            <a:miter lim="800000"/>
            <a:headEnd/>
            <a:tailEnd type="triangle" w="med" len="med"/>
          </a:ln>
        </p:spPr>
      </p:cxn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1588" y="1292225"/>
            <a:ext cx="9142413" cy="1851025"/>
            <a:chOff x="1" y="814"/>
            <a:chExt cx="5759" cy="1166"/>
          </a:xfrm>
        </p:grpSpPr>
        <p:sp>
          <p:nvSpPr>
            <p:cNvPr id="17420" name="Line 40"/>
            <p:cNvSpPr>
              <a:spLocks noChangeShapeType="1"/>
            </p:cNvSpPr>
            <p:nvPr/>
          </p:nvSpPr>
          <p:spPr bwMode="auto">
            <a:xfrm>
              <a:off x="4195" y="1728"/>
              <a:ext cx="567" cy="0"/>
            </a:xfrm>
            <a:prstGeom prst="line">
              <a:avLst/>
            </a:prstGeom>
            <a:noFill/>
            <a:ln w="28575">
              <a:solidFill>
                <a:srgbClr val="5D9A3C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>
                <a:solidFill>
                  <a:srgbClr val="006699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64"/>
            <p:cNvGrpSpPr>
              <a:grpSpLocks/>
            </p:cNvGrpSpPr>
            <p:nvPr/>
          </p:nvGrpSpPr>
          <p:grpSpPr bwMode="auto">
            <a:xfrm>
              <a:off x="1" y="814"/>
              <a:ext cx="5759" cy="1166"/>
              <a:chOff x="1" y="814"/>
              <a:chExt cx="5759" cy="1166"/>
            </a:xfrm>
          </p:grpSpPr>
          <p:sp>
            <p:nvSpPr>
              <p:cNvPr id="17433" name="Line 36"/>
              <p:cNvSpPr>
                <a:spLocks noChangeShapeType="1"/>
              </p:cNvSpPr>
              <p:nvPr/>
            </p:nvSpPr>
            <p:spPr bwMode="auto">
              <a:xfrm>
                <a:off x="2889" y="1728"/>
                <a:ext cx="567" cy="0"/>
              </a:xfrm>
              <a:prstGeom prst="line">
                <a:avLst/>
              </a:prstGeom>
              <a:noFill/>
              <a:ln w="28575">
                <a:solidFill>
                  <a:srgbClr val="5D9A3C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22" name="Text Box 6"/>
              <p:cNvSpPr txBox="1">
                <a:spLocks noChangeArrowheads="1"/>
              </p:cNvSpPr>
              <p:nvPr/>
            </p:nvSpPr>
            <p:spPr bwMode="auto">
              <a:xfrm rot="10800000" flipV="1">
                <a:off x="2426" y="814"/>
                <a:ext cx="1799" cy="58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114300" indent="-114300"/>
                <a:r>
                  <a:rPr lang="ru-RU" i="1" dirty="0" smtClean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Редактирование</a:t>
                </a:r>
                <a:r>
                  <a:rPr lang="en-US" i="1" dirty="0" smtClean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,</a:t>
                </a:r>
                <a:endParaRPr lang="en-US" i="1" dirty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114300" indent="-114300"/>
                <a:r>
                  <a:rPr lang="ru-RU" i="1" dirty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а</a:t>
                </a:r>
                <a:r>
                  <a:rPr lang="ru-RU" i="1" dirty="0" smtClean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вторская проверка</a:t>
                </a:r>
                <a:r>
                  <a:rPr lang="en-US" i="1" dirty="0" smtClean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,</a:t>
                </a:r>
                <a:endParaRPr lang="en-US" i="1" dirty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114300" indent="-114300"/>
                <a:r>
                  <a:rPr lang="ru-RU" i="1" dirty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п</a:t>
                </a:r>
                <a:r>
                  <a:rPr lang="ru-RU" i="1" dirty="0" smtClean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одготовка к изданию</a:t>
                </a:r>
                <a:endParaRPr lang="en-GB" i="1" dirty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4" name="Group 35"/>
              <p:cNvGrpSpPr>
                <a:grpSpLocks/>
              </p:cNvGrpSpPr>
              <p:nvPr/>
            </p:nvGrpSpPr>
            <p:grpSpPr bwMode="auto">
              <a:xfrm>
                <a:off x="3456" y="1526"/>
                <a:ext cx="816" cy="454"/>
                <a:chOff x="4032" y="1431"/>
                <a:chExt cx="816" cy="389"/>
              </a:xfrm>
            </p:grpSpPr>
            <p:sp>
              <p:nvSpPr>
                <p:cNvPr id="17443" name="Rectangle 9"/>
                <p:cNvSpPr>
                  <a:spLocks noChangeArrowheads="1"/>
                </p:cNvSpPr>
                <p:nvPr/>
              </p:nvSpPr>
              <p:spPr bwMode="auto">
                <a:xfrm>
                  <a:off x="4032" y="1431"/>
                  <a:ext cx="785" cy="389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5D9A3C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44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080" y="1488"/>
                  <a:ext cx="768" cy="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400" dirty="0">
                      <a:solidFill>
                        <a:srgbClr val="006699"/>
                      </a:solidFill>
                      <a:latin typeface="Arial" pitchFamily="34" charset="0"/>
                      <a:cs typeface="Arial" pitchFamily="34" charset="0"/>
                    </a:rPr>
                    <a:t>3. </a:t>
                  </a:r>
                  <a:r>
                    <a:rPr lang="ru-RU" sz="1400" dirty="0" smtClean="0">
                      <a:solidFill>
                        <a:srgbClr val="006699"/>
                      </a:solidFill>
                      <a:latin typeface="Arial" pitchFamily="34" charset="0"/>
                      <a:cs typeface="Arial" pitchFamily="34" charset="0"/>
                    </a:rPr>
                    <a:t>Готовая статья</a:t>
                  </a:r>
                  <a:endParaRPr lang="en-GB" sz="1400" dirty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5" name="Group 39"/>
              <p:cNvGrpSpPr>
                <a:grpSpLocks/>
              </p:cNvGrpSpPr>
              <p:nvPr/>
            </p:nvGrpSpPr>
            <p:grpSpPr bwMode="auto">
              <a:xfrm>
                <a:off x="4740" y="1536"/>
                <a:ext cx="880" cy="443"/>
                <a:chOff x="1844" y="3216"/>
                <a:chExt cx="880" cy="443"/>
              </a:xfrm>
            </p:grpSpPr>
            <p:sp>
              <p:nvSpPr>
                <p:cNvPr id="17441" name="Rectangle 11"/>
                <p:cNvSpPr>
                  <a:spLocks noChangeArrowheads="1"/>
                </p:cNvSpPr>
                <p:nvPr/>
              </p:nvSpPr>
              <p:spPr bwMode="auto">
                <a:xfrm>
                  <a:off x="1856" y="3216"/>
                  <a:ext cx="804" cy="44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5D9A3C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442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844" y="3250"/>
                  <a:ext cx="880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400" dirty="0">
                      <a:solidFill>
                        <a:srgbClr val="006699"/>
                      </a:solidFill>
                      <a:latin typeface="Arial" pitchFamily="34" charset="0"/>
                      <a:cs typeface="Arial" pitchFamily="34" charset="0"/>
                    </a:rPr>
                    <a:t>4. </a:t>
                  </a:r>
                  <a:r>
                    <a:rPr lang="ru-RU" sz="1400" dirty="0" smtClean="0">
                      <a:solidFill>
                        <a:srgbClr val="006699"/>
                      </a:solidFill>
                      <a:latin typeface="Arial" pitchFamily="34" charset="0"/>
                      <a:cs typeface="Arial" pitchFamily="34" charset="0"/>
                    </a:rPr>
                    <a:t>Изданная статья</a:t>
                  </a:r>
                  <a:endParaRPr lang="en-GB" sz="1400" dirty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425" name="Text Box 15"/>
              <p:cNvSpPr txBox="1">
                <a:spLocks noChangeArrowheads="1"/>
              </p:cNvSpPr>
              <p:nvPr/>
            </p:nvSpPr>
            <p:spPr bwMode="auto">
              <a:xfrm rot="10800000" flipV="1">
                <a:off x="1" y="892"/>
                <a:ext cx="1265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i="1" dirty="0" smtClean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Автор подает статью для публикации</a:t>
                </a:r>
                <a:endParaRPr lang="en-GB" dirty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26" name="Text Box 16"/>
              <p:cNvSpPr txBox="1">
                <a:spLocks noChangeArrowheads="1"/>
              </p:cNvSpPr>
              <p:nvPr/>
            </p:nvSpPr>
            <p:spPr bwMode="auto">
              <a:xfrm rot="10800000" flipV="1">
                <a:off x="1250" y="982"/>
                <a:ext cx="1267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ru-RU" i="1" dirty="0" smtClean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Принятие статьи</a:t>
                </a:r>
                <a:endParaRPr lang="en-GB" dirty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27" name="Text Box 17"/>
              <p:cNvSpPr txBox="1">
                <a:spLocks noChangeArrowheads="1"/>
              </p:cNvSpPr>
              <p:nvPr/>
            </p:nvSpPr>
            <p:spPr bwMode="auto">
              <a:xfrm rot="10800000" flipV="1">
                <a:off x="4225" y="815"/>
                <a:ext cx="1535" cy="58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ru-RU" i="1" dirty="0" smtClean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Лого</a:t>
                </a:r>
                <a:r>
                  <a:rPr lang="en-US" i="1" dirty="0" smtClean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endParaRPr lang="ru-RU" i="1" dirty="0" smtClean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  <a:p>
                <a:r>
                  <a:rPr lang="ru-RU" i="1" dirty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н</a:t>
                </a:r>
                <a:r>
                  <a:rPr lang="ru-RU" i="1" dirty="0" smtClean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умирация стр,</a:t>
                </a:r>
              </a:p>
              <a:p>
                <a:r>
                  <a:rPr lang="ru-RU" i="1" dirty="0" smtClean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rPr>
                  <a:t>брендинг</a:t>
                </a:r>
              </a:p>
            </p:txBody>
          </p:sp>
          <p:sp>
            <p:nvSpPr>
              <p:cNvPr id="17428" name="Line 21"/>
              <p:cNvSpPr>
                <a:spLocks noChangeShapeType="1"/>
              </p:cNvSpPr>
              <p:nvPr/>
            </p:nvSpPr>
            <p:spPr bwMode="auto">
              <a:xfrm>
                <a:off x="192" y="1748"/>
                <a:ext cx="329" cy="4"/>
              </a:xfrm>
              <a:prstGeom prst="line">
                <a:avLst/>
              </a:prstGeom>
              <a:noFill/>
              <a:ln w="28575">
                <a:solidFill>
                  <a:srgbClr val="5D9A3C"/>
                </a:solidFill>
                <a:round/>
                <a:headEnd/>
                <a:tailEnd type="triangle" w="med" len="med"/>
              </a:ln>
            </p:spPr>
            <p:txBody>
              <a:bodyPr wrap="square">
                <a:spAutoFit/>
              </a:bodyPr>
              <a:lstStyle/>
              <a:p>
                <a:endParaRPr lang="en-US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6" name="Group 31"/>
              <p:cNvGrpSpPr>
                <a:grpSpLocks/>
              </p:cNvGrpSpPr>
              <p:nvPr/>
            </p:nvGrpSpPr>
            <p:grpSpPr bwMode="auto">
              <a:xfrm>
                <a:off x="521" y="1535"/>
                <a:ext cx="953" cy="442"/>
                <a:chOff x="809" y="1296"/>
                <a:chExt cx="953" cy="379"/>
              </a:xfrm>
            </p:grpSpPr>
            <p:sp>
              <p:nvSpPr>
                <p:cNvPr id="17439" name="Rectangle 26"/>
                <p:cNvSpPr>
                  <a:spLocks noChangeArrowheads="1"/>
                </p:cNvSpPr>
                <p:nvPr/>
              </p:nvSpPr>
              <p:spPr bwMode="auto">
                <a:xfrm>
                  <a:off x="809" y="1296"/>
                  <a:ext cx="871" cy="379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5D9A3C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440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809" y="1326"/>
                  <a:ext cx="953" cy="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ru-RU" sz="1400" dirty="0" smtClean="0">
                      <a:solidFill>
                        <a:srgbClr val="006699"/>
                      </a:solidFill>
                      <a:latin typeface="Arial" pitchFamily="34" charset="0"/>
                      <a:cs typeface="Arial" pitchFamily="34" charset="0"/>
                    </a:rPr>
                    <a:t>1.Предварит.</a:t>
                  </a:r>
                </a:p>
                <a:p>
                  <a:pPr algn="ctr"/>
                  <a:r>
                    <a:rPr lang="ru-RU" sz="1400" dirty="0">
                      <a:solidFill>
                        <a:srgbClr val="006699"/>
                      </a:solidFill>
                      <a:latin typeface="Arial" pitchFamily="34" charset="0"/>
                      <a:cs typeface="Arial" pitchFamily="34" charset="0"/>
                    </a:rPr>
                    <a:t>в</a:t>
                  </a:r>
                  <a:r>
                    <a:rPr lang="ru-RU" sz="1400" dirty="0" smtClean="0">
                      <a:solidFill>
                        <a:srgbClr val="006699"/>
                      </a:solidFill>
                      <a:latin typeface="Arial" pitchFamily="34" charset="0"/>
                      <a:cs typeface="Arial" pitchFamily="34" charset="0"/>
                    </a:rPr>
                    <a:t>ерсия статьи</a:t>
                  </a:r>
                  <a:endParaRPr lang="en-GB" sz="1400" dirty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7" name="Group 32"/>
              <p:cNvGrpSpPr>
                <a:grpSpLocks/>
              </p:cNvGrpSpPr>
              <p:nvPr/>
            </p:nvGrpSpPr>
            <p:grpSpPr bwMode="auto">
              <a:xfrm>
                <a:off x="1973" y="1513"/>
                <a:ext cx="998" cy="466"/>
                <a:chOff x="2501" y="1369"/>
                <a:chExt cx="998" cy="466"/>
              </a:xfrm>
            </p:grpSpPr>
            <p:sp>
              <p:nvSpPr>
                <p:cNvPr id="17437" name="Rectangle 29"/>
                <p:cNvSpPr>
                  <a:spLocks noChangeArrowheads="1"/>
                </p:cNvSpPr>
                <p:nvPr/>
              </p:nvSpPr>
              <p:spPr bwMode="auto">
                <a:xfrm>
                  <a:off x="2501" y="1392"/>
                  <a:ext cx="998" cy="44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rgbClr val="5D9A3C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438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2544" y="1369"/>
                  <a:ext cx="909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rgbClr val="006699"/>
                      </a:solidFill>
                      <a:latin typeface="Arial" pitchFamily="34" charset="0"/>
                      <a:cs typeface="Arial" pitchFamily="34" charset="0"/>
                    </a:rPr>
                    <a:t>2. </a:t>
                  </a:r>
                  <a:r>
                    <a:rPr lang="ru-RU" sz="1400" dirty="0" smtClean="0">
                      <a:solidFill>
                        <a:srgbClr val="006699"/>
                      </a:solidFill>
                      <a:latin typeface="Arial" pitchFamily="34" charset="0"/>
                      <a:cs typeface="Arial" pitchFamily="34" charset="0"/>
                    </a:rPr>
                    <a:t>Принятая статья</a:t>
                  </a:r>
                  <a:endParaRPr lang="en-GB" sz="1400" dirty="0">
                    <a:solidFill>
                      <a:srgbClr val="006699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431" name="Line 33"/>
              <p:cNvSpPr>
                <a:spLocks noChangeShapeType="1"/>
              </p:cNvSpPr>
              <p:nvPr/>
            </p:nvSpPr>
            <p:spPr bwMode="auto">
              <a:xfrm>
                <a:off x="1392" y="1728"/>
                <a:ext cx="624" cy="0"/>
              </a:xfrm>
              <a:prstGeom prst="line">
                <a:avLst/>
              </a:prstGeom>
              <a:noFill/>
              <a:ln w="28575">
                <a:solidFill>
                  <a:srgbClr val="5D9A3C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32" name="Line 34"/>
              <p:cNvSpPr>
                <a:spLocks noChangeShapeType="1"/>
              </p:cNvSpPr>
              <p:nvPr/>
            </p:nvSpPr>
            <p:spPr bwMode="auto">
              <a:xfrm>
                <a:off x="1680" y="1389"/>
                <a:ext cx="0" cy="336"/>
              </a:xfrm>
              <a:prstGeom prst="line">
                <a:avLst/>
              </a:prstGeom>
              <a:noFill/>
              <a:ln w="28575">
                <a:solidFill>
                  <a:srgbClr val="5D9A3C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34" name="Line 37"/>
              <p:cNvSpPr>
                <a:spLocks noChangeShapeType="1"/>
              </p:cNvSpPr>
              <p:nvPr/>
            </p:nvSpPr>
            <p:spPr bwMode="auto">
              <a:xfrm>
                <a:off x="3168" y="1392"/>
                <a:ext cx="0" cy="336"/>
              </a:xfrm>
              <a:prstGeom prst="line">
                <a:avLst/>
              </a:prstGeom>
              <a:noFill/>
              <a:ln w="28575">
                <a:solidFill>
                  <a:srgbClr val="5D9A3C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35" name="Line 38"/>
              <p:cNvSpPr>
                <a:spLocks noChangeShapeType="1"/>
              </p:cNvSpPr>
              <p:nvPr/>
            </p:nvSpPr>
            <p:spPr bwMode="auto">
              <a:xfrm>
                <a:off x="192" y="1392"/>
                <a:ext cx="0" cy="336"/>
              </a:xfrm>
              <a:prstGeom prst="line">
                <a:avLst/>
              </a:prstGeom>
              <a:noFill/>
              <a:ln w="28575">
                <a:solidFill>
                  <a:srgbClr val="5D9A3C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36" name="Line 41"/>
              <p:cNvSpPr>
                <a:spLocks noChangeShapeType="1"/>
              </p:cNvSpPr>
              <p:nvPr/>
            </p:nvSpPr>
            <p:spPr bwMode="auto">
              <a:xfrm>
                <a:off x="4464" y="1392"/>
                <a:ext cx="0" cy="336"/>
              </a:xfrm>
              <a:prstGeom prst="line">
                <a:avLst/>
              </a:prstGeom>
              <a:noFill/>
              <a:ln w="28575">
                <a:solidFill>
                  <a:srgbClr val="5D9A3C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22938" name="Text Box 58"/>
          <p:cNvSpPr txBox="1">
            <a:spLocks noChangeArrowheads="1"/>
          </p:cNvSpPr>
          <p:nvPr/>
        </p:nvSpPr>
        <p:spPr bwMode="auto">
          <a:xfrm>
            <a:off x="2590800" y="3505200"/>
            <a:ext cx="3733800" cy="369332"/>
          </a:xfrm>
          <a:prstGeom prst="rect">
            <a:avLst/>
          </a:prstGeom>
          <a:solidFill>
            <a:srgbClr val="5D9A3C"/>
          </a:solidFill>
          <a:ln w="28575">
            <a:solidFill>
              <a:srgbClr val="5D9A3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Electronic Warehouse</a:t>
            </a:r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939" name="Line 59"/>
          <p:cNvSpPr>
            <a:spLocks noChangeShapeType="1"/>
          </p:cNvSpPr>
          <p:nvPr/>
        </p:nvSpPr>
        <p:spPr bwMode="auto">
          <a:xfrm flipH="1">
            <a:off x="3981450" y="3886200"/>
            <a:ext cx="457200" cy="381000"/>
          </a:xfrm>
          <a:prstGeom prst="line">
            <a:avLst/>
          </a:prstGeom>
          <a:noFill/>
          <a:ln w="28575">
            <a:solidFill>
              <a:srgbClr val="5D9A3C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40" name="Line 60"/>
          <p:cNvSpPr>
            <a:spLocks noChangeShapeType="1"/>
          </p:cNvSpPr>
          <p:nvPr/>
        </p:nvSpPr>
        <p:spPr bwMode="auto">
          <a:xfrm>
            <a:off x="4438650" y="3886200"/>
            <a:ext cx="457200" cy="381000"/>
          </a:xfrm>
          <a:prstGeom prst="line">
            <a:avLst/>
          </a:prstGeom>
          <a:noFill/>
          <a:ln w="28575">
            <a:solidFill>
              <a:srgbClr val="5D9A3C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41" name="Text Box 61"/>
          <p:cNvSpPr txBox="1">
            <a:spLocks noChangeArrowheads="1"/>
          </p:cNvSpPr>
          <p:nvPr/>
        </p:nvSpPr>
        <p:spPr bwMode="auto">
          <a:xfrm>
            <a:off x="2438400" y="4267200"/>
            <a:ext cx="1905000" cy="646331"/>
          </a:xfrm>
          <a:prstGeom prst="rect">
            <a:avLst/>
          </a:prstGeom>
          <a:solidFill>
            <a:srgbClr val="5D9A3C"/>
          </a:solidFill>
          <a:ln w="28575">
            <a:solidFill>
              <a:srgbClr val="5D9A3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Издание бумаж.копии</a:t>
            </a:r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942" name="Text Box 62"/>
          <p:cNvSpPr txBox="1">
            <a:spLocks noChangeArrowheads="1"/>
          </p:cNvSpPr>
          <p:nvPr/>
        </p:nvSpPr>
        <p:spPr bwMode="auto">
          <a:xfrm>
            <a:off x="4572000" y="4267200"/>
            <a:ext cx="1905000" cy="923330"/>
          </a:xfrm>
          <a:prstGeom prst="rect">
            <a:avLst/>
          </a:prstGeom>
          <a:solidFill>
            <a:srgbClr val="5D9A3C"/>
          </a:solidFill>
          <a:ln w="28575">
            <a:solidFill>
              <a:srgbClr val="5D9A3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Издание в форматах 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HTML 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PDF</a:t>
            </a:r>
            <a:endParaRPr lang="en-GB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943" name="Text Box 63"/>
          <p:cNvSpPr txBox="1">
            <a:spLocks noChangeArrowheads="1"/>
          </p:cNvSpPr>
          <p:nvPr/>
        </p:nvSpPr>
        <p:spPr bwMode="auto">
          <a:xfrm>
            <a:off x="685799" y="5257800"/>
            <a:ext cx="8235951" cy="1560427"/>
          </a:xfrm>
          <a:prstGeom prst="rect">
            <a:avLst/>
          </a:prstGeom>
          <a:solidFill>
            <a:schemeClr val="bg1"/>
          </a:solidFill>
          <a:ln w="28575">
            <a:solidFill>
              <a:srgbClr val="5D9A3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5425" indent="-225425">
              <a:spcBef>
                <a:spcPct val="30000"/>
              </a:spcBef>
              <a:buClr>
                <a:srgbClr val="FF9900"/>
              </a:buClr>
              <a:buFontTx/>
              <a:buChar char="•"/>
            </a:pPr>
            <a:r>
              <a:rPr lang="ru-RU" b="1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Издательские дома создают «электронные склады» и другие электр. инструменты для ускорения процесса публикации</a:t>
            </a:r>
          </a:p>
          <a:p>
            <a:pPr marL="225425" indent="-225425">
              <a:spcBef>
                <a:spcPct val="30000"/>
              </a:spcBef>
              <a:buClr>
                <a:srgbClr val="FF9900"/>
              </a:buClr>
              <a:buFontTx/>
              <a:buChar char="•"/>
            </a:pPr>
            <a:r>
              <a:rPr lang="ru-RU" b="1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Данные инструменты требуют значительных инвестиций, но позволяют переработать тысячи статей и поддерживать оцифрованные бумажные архивы</a:t>
            </a:r>
            <a:endParaRPr lang="en-GB" b="1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itle 8"/>
          <p:cNvSpPr txBox="1">
            <a:spLocks/>
          </p:cNvSpPr>
          <p:nvPr/>
        </p:nvSpPr>
        <p:spPr>
          <a:xfrm>
            <a:off x="323528" y="548680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D9A3C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Издание</a:t>
            </a:r>
            <a:r>
              <a:rPr kumimoji="0" lang="ru-RU" altLang="zh-CN" sz="4000" b="1" i="0" u="none" strike="noStrike" kern="1200" cap="none" spc="0" normalizeH="0" noProof="0" dirty="0" smtClean="0">
                <a:ln>
                  <a:noFill/>
                </a:ln>
                <a:solidFill>
                  <a:srgbClr val="5D9A3C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статьи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5D9A3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0" name="Picture 39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917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8" grpId="0" animBg="1"/>
      <p:bldP spid="122939" grpId="0" animBg="1"/>
      <p:bldP spid="122940" grpId="0" animBg="1"/>
      <p:bldP spid="122941" grpId="0" animBg="1"/>
      <p:bldP spid="122942" grpId="0" animBg="1"/>
      <p:bldP spid="1229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3055" y="764704"/>
            <a:ext cx="3538736" cy="1143000"/>
          </a:xfrm>
        </p:spPr>
        <p:txBody>
          <a:bodyPr/>
          <a:lstStyle/>
          <a:p>
            <a:pPr algn="r"/>
            <a:r>
              <a:rPr lang="en-US" sz="2800" dirty="0" smtClean="0"/>
              <a:t>Mobile applications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72400" y="6499225"/>
            <a:ext cx="1371600" cy="3286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BF06C8C-4765-4CFC-B433-AE0F4E0B168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700808"/>
            <a:ext cx="3914775" cy="4543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26746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 err="1" smtClean="0"/>
              <a:t>Sobotta</a:t>
            </a:r>
            <a:r>
              <a:rPr lang="en-US" sz="2800" dirty="0" smtClean="0"/>
              <a:t> on </a:t>
            </a:r>
            <a:r>
              <a:rPr lang="en-US" sz="2800" dirty="0" err="1" smtClean="0"/>
              <a:t>iPad</a:t>
            </a:r>
            <a:endParaRPr lang="en-US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196752"/>
            <a:ext cx="3640734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9224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188640"/>
            <a:ext cx="7715304" cy="882906"/>
          </a:xfrm>
        </p:spPr>
        <p:txBody>
          <a:bodyPr>
            <a:normAutofit/>
          </a:bodyPr>
          <a:lstStyle/>
          <a:p>
            <a:pPr algn="r"/>
            <a:r>
              <a:rPr lang="ru-RU" sz="2800" i="1" dirty="0" smtClean="0"/>
              <a:t>Видео журнал </a:t>
            </a:r>
            <a:r>
              <a:rPr lang="en-GB" sz="2800" i="1" dirty="0" smtClean="0"/>
              <a:t>GI </a:t>
            </a:r>
            <a:r>
              <a:rPr lang="de-DE" sz="2800" i="1" dirty="0" smtClean="0"/>
              <a:t>Endoscopy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72400" y="6499225"/>
            <a:ext cx="1371600" cy="32861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BF06C8C-4765-4CFC-B433-AE0F4E0B168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026" name="Picture 2" descr="ip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268760"/>
            <a:ext cx="2652888" cy="1449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1" descr="ipad 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268760"/>
            <a:ext cx="2773861" cy="2204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1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140968"/>
            <a:ext cx="349188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3789040"/>
            <a:ext cx="3611893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764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1061864"/>
            <a:ext cx="8229600" cy="1143000"/>
          </a:xfrm>
        </p:spPr>
        <p:txBody>
          <a:bodyPr>
            <a:noAutofit/>
          </a:bodyPr>
          <a:lstStyle/>
          <a:p>
            <a:r>
              <a:rPr lang="en-GB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Как опубликоваться в научном журнале</a:t>
            </a:r>
            <a:endParaRPr lang="en-US" sz="4000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2608312"/>
            <a:ext cx="8229600" cy="2764904"/>
          </a:xfrm>
        </p:spPr>
        <p:txBody>
          <a:bodyPr>
            <a:normAutofit lnSpcReduction="10000"/>
          </a:bodyPr>
          <a:lstStyle/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Какие шаги следует предпринять до написания статьи</a:t>
            </a:r>
            <a:r>
              <a:rPr lang="en-GB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</a:t>
            </a: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endParaRPr lang="en-GB" altLang="zh-CN" sz="2400" b="1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Как убедиться в использовании правильной научной лексики</a:t>
            </a:r>
            <a:r>
              <a:rPr lang="en-GB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</a:t>
            </a: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endParaRPr lang="en-GB" altLang="zh-CN" sz="2400" b="1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Как правильно структурировать статью</a:t>
            </a:r>
            <a:r>
              <a:rPr lang="en-GB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</a:t>
            </a:r>
          </a:p>
        </p:txBody>
      </p:sp>
      <p:pic>
        <p:nvPicPr>
          <p:cNvPr id="222" name="Picture 221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116632"/>
            <a:ext cx="2664296" cy="88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309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32"/>
          <p:cNvGrpSpPr>
            <a:grpSpLocks/>
          </p:cNvGrpSpPr>
          <p:nvPr/>
        </p:nvGrpSpPr>
        <p:grpSpPr bwMode="auto">
          <a:xfrm>
            <a:off x="5571978" y="3786783"/>
            <a:ext cx="2232025" cy="2522537"/>
            <a:chOff x="3787" y="2115"/>
            <a:chExt cx="1769" cy="1951"/>
          </a:xfrm>
        </p:grpSpPr>
        <p:pic>
          <p:nvPicPr>
            <p:cNvPr id="14341" name="Picture 1028" descr="j0359143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196873">
              <a:off x="3787" y="2115"/>
              <a:ext cx="902" cy="1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1029"/>
            <p:cNvGrpSpPr>
              <a:grpSpLocks/>
            </p:cNvGrpSpPr>
            <p:nvPr/>
          </p:nvGrpSpPr>
          <p:grpSpPr bwMode="auto">
            <a:xfrm rot="952390">
              <a:off x="4468" y="2976"/>
              <a:ext cx="1088" cy="1090"/>
              <a:chOff x="2290" y="1207"/>
              <a:chExt cx="1930" cy="1814"/>
            </a:xfrm>
          </p:grpSpPr>
          <p:pic>
            <p:nvPicPr>
              <p:cNvPr id="14343" name="Picture 1030" descr="j0297763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1499516">
                <a:off x="3061" y="1842"/>
                <a:ext cx="1159" cy="1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44" name="Picture 1031" descr="j0349125[1]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90" y="1207"/>
                <a:ext cx="1478" cy="18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228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10124" y="941859"/>
            <a:ext cx="7894323" cy="542925"/>
          </a:xfrm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altLang="zh-CN" sz="24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Имейте в виду...</a:t>
            </a:r>
            <a:endParaRPr lang="en-US" altLang="zh-CN" sz="2400" b="1" dirty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4340" name="Rectangle 1027"/>
          <p:cNvSpPr>
            <a:spLocks noGrp="1" noChangeArrowheads="1"/>
          </p:cNvSpPr>
          <p:nvPr>
            <p:ph idx="1"/>
          </p:nvPr>
        </p:nvSpPr>
        <p:spPr>
          <a:xfrm>
            <a:off x="755650" y="1268760"/>
            <a:ext cx="7777163" cy="3959225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endParaRPr lang="en-US" altLang="zh-CN" sz="1800" dirty="0" smtClean="0">
              <a:solidFill>
                <a:schemeClr val="tx1"/>
              </a:solidFill>
              <a:ea typeface="宋体" pitchFamily="2" charset="-122"/>
              <a:cs typeface="Calibri" pitchFamily="34" charset="0"/>
              <a:sym typeface="Wingdings" pitchFamily="2" charset="2"/>
            </a:endParaRPr>
          </a:p>
          <a:p>
            <a:pPr>
              <a:buNone/>
            </a:pPr>
            <a:r>
              <a:rPr lang="en-US" altLang="zh-CN" sz="1800" dirty="0" smtClean="0">
                <a:solidFill>
                  <a:schemeClr val="tx1"/>
                </a:solidFill>
                <a:ea typeface="宋体" pitchFamily="2" charset="-122"/>
                <a:cs typeface="Calibri" pitchFamily="34" charset="0"/>
                <a:sym typeface="Wingdings" pitchFamily="2" charset="2"/>
              </a:rPr>
              <a:t>	</a:t>
            </a:r>
            <a:r>
              <a:rPr lang="ru-RU" altLang="zh-CN" sz="1800" dirty="0" smtClean="0">
                <a:solidFill>
                  <a:schemeClr val="tx1"/>
                </a:solidFill>
                <a:ea typeface="宋体" pitchFamily="2" charset="-122"/>
                <a:cs typeface="Calibri" pitchFamily="34" charset="0"/>
                <a:sym typeface="Wingdings" pitchFamily="2" charset="2"/>
              </a:rPr>
              <a:t>...</a:t>
            </a:r>
            <a:r>
              <a:rPr lang="ru-RU" altLang="zh-CN" sz="1800" dirty="0" smtClean="0">
                <a:ea typeface="宋体" pitchFamily="2" charset="-122"/>
                <a:cs typeface="Calibri" pitchFamily="34" charset="0"/>
                <a:sym typeface="Wingdings" pitchFamily="2" charset="2"/>
              </a:rPr>
              <a:t>ваши </a:t>
            </a:r>
            <a:r>
              <a:rPr lang="ru-RU" altLang="zh-CN" sz="1800" dirty="0">
                <a:ea typeface="宋体" pitchFamily="2" charset="-122"/>
                <a:cs typeface="Calibri" pitchFamily="34" charset="0"/>
                <a:sym typeface="Wingdings" pitchFamily="2" charset="2"/>
              </a:rPr>
              <a:t>опубликованные </a:t>
            </a:r>
            <a:r>
              <a:rPr lang="ru-RU" altLang="zh-CN" sz="1800" dirty="0" smtClean="0">
                <a:ea typeface="宋体" pitchFamily="2" charset="-122"/>
                <a:cs typeface="Calibri" pitchFamily="34" charset="0"/>
                <a:sym typeface="Wingdings" pitchFamily="2" charset="2"/>
              </a:rPr>
              <a:t>работы - это отчетные материалы </a:t>
            </a:r>
            <a:r>
              <a:rPr lang="ru-RU" altLang="zh-CN" sz="1800" dirty="0">
                <a:ea typeface="宋体" pitchFamily="2" charset="-122"/>
                <a:cs typeface="Calibri" pitchFamily="34" charset="0"/>
                <a:sym typeface="Wingdings" pitchFamily="2" charset="2"/>
              </a:rPr>
              <a:t>вашего исследования, </a:t>
            </a:r>
            <a:r>
              <a:rPr lang="ru-RU" altLang="zh-CN" sz="1800" dirty="0" smtClean="0">
                <a:ea typeface="宋体" pitchFamily="2" charset="-122"/>
                <a:cs typeface="Calibri" pitchFamily="34" charset="0"/>
                <a:sym typeface="Wingdings" pitchFamily="2" charset="2"/>
              </a:rPr>
              <a:t>это ваш паспорт в научном сообществе...</a:t>
            </a:r>
            <a:endParaRPr lang="en-US" altLang="zh-CN" sz="1800" dirty="0" smtClean="0">
              <a:solidFill>
                <a:schemeClr val="tx1"/>
              </a:solidFill>
              <a:ea typeface="宋体" pitchFamily="2" charset="-122"/>
              <a:cs typeface="Calibri" pitchFamily="34" charset="0"/>
              <a:sym typeface="Wingdings" pitchFamily="2" charset="2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2697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eaLnBrk="1" hangingPunct="1"/>
            <a:r>
              <a:rPr lang="ru-RU" altLang="zh-CN" sz="28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Почему вы хотите издать статью?</a:t>
            </a:r>
            <a:endParaRPr lang="en-US" altLang="zh-CN" sz="2800" b="1" dirty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907120" y="5373216"/>
            <a:ext cx="7151113" cy="93503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65000"/>
              </a:lnSpc>
              <a:buNone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Однако, ваша личная мотивация не имеет значения для редакторов, рецензентов и вашего научного сообщества</a:t>
            </a:r>
            <a:endParaRPr lang="en-US" altLang="zh-CN" sz="240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39941" name="Picture 4" descr="j0239195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4288" y="3552825"/>
            <a:ext cx="1587500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AutoShape 5"/>
          <p:cNvSpPr>
            <a:spLocks noChangeArrowheads="1"/>
          </p:cNvSpPr>
          <p:nvPr/>
        </p:nvSpPr>
        <p:spPr bwMode="auto">
          <a:xfrm rot="2521442">
            <a:off x="6162675" y="3313113"/>
            <a:ext cx="1884363" cy="757237"/>
          </a:xfrm>
          <a:prstGeom prst="cloudCallout">
            <a:avLst>
              <a:gd name="adj1" fmla="val -62921"/>
              <a:gd name="adj2" fmla="val 168593"/>
            </a:avLst>
          </a:prstGeom>
          <a:solidFill>
            <a:srgbClr val="FFDAA3"/>
          </a:solidFill>
          <a:ln w="9525">
            <a:solidFill>
              <a:srgbClr val="000099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rgbClr val="000099"/>
                </a:solidFill>
                <a:latin typeface="Arial Narrow" pitchFamily="34" charset="0"/>
                <a:ea typeface="宋体" pitchFamily="2" charset="-122"/>
              </a:rPr>
              <a:t>…???</a:t>
            </a:r>
          </a:p>
        </p:txBody>
      </p:sp>
      <p:sp>
        <p:nvSpPr>
          <p:cNvPr id="13319" name="AutoShape 6"/>
          <p:cNvSpPr>
            <a:spLocks noChangeArrowheads="1"/>
          </p:cNvSpPr>
          <p:nvPr/>
        </p:nvSpPr>
        <p:spPr bwMode="auto">
          <a:xfrm rot="1744040">
            <a:off x="4730896" y="1664234"/>
            <a:ext cx="2321443" cy="983873"/>
          </a:xfrm>
          <a:prstGeom prst="cloudCallout">
            <a:avLst>
              <a:gd name="adj1" fmla="val -9097"/>
              <a:gd name="adj2" fmla="val 144278"/>
            </a:avLst>
          </a:prstGeom>
          <a:solidFill>
            <a:srgbClr val="FFDAA3"/>
          </a:solidFill>
          <a:ln w="9525">
            <a:solidFill>
              <a:srgbClr val="000099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zh-CN" dirty="0" smtClean="0">
                <a:solidFill>
                  <a:srgbClr val="000099"/>
                </a:solidFill>
                <a:latin typeface="Arial Narrow" pitchFamily="34" charset="0"/>
                <a:ea typeface="宋体" pitchFamily="2" charset="-122"/>
              </a:rPr>
              <a:t>Получить повышение</a:t>
            </a:r>
            <a:r>
              <a:rPr lang="en-US" altLang="zh-CN" dirty="0" smtClean="0">
                <a:solidFill>
                  <a:srgbClr val="000099"/>
                </a:solidFill>
                <a:latin typeface="Arial Narrow" pitchFamily="34" charset="0"/>
                <a:ea typeface="宋体" pitchFamily="2" charset="-122"/>
              </a:rPr>
              <a:t>?</a:t>
            </a:r>
            <a:endParaRPr lang="en-US" altLang="zh-CN" dirty="0">
              <a:solidFill>
                <a:srgbClr val="000099"/>
              </a:solidFill>
              <a:latin typeface="Arial Narrow" pitchFamily="34" charset="0"/>
              <a:ea typeface="宋体" pitchFamily="2" charset="-122"/>
            </a:endParaRPr>
          </a:p>
        </p:txBody>
      </p:sp>
      <p:sp>
        <p:nvSpPr>
          <p:cNvPr id="13320" name="AutoShape 7"/>
          <p:cNvSpPr>
            <a:spLocks noChangeArrowheads="1"/>
          </p:cNvSpPr>
          <p:nvPr/>
        </p:nvSpPr>
        <p:spPr bwMode="auto">
          <a:xfrm rot="-899659">
            <a:off x="2065782" y="1803893"/>
            <a:ext cx="2522471" cy="562213"/>
          </a:xfrm>
          <a:prstGeom prst="cloudCallout">
            <a:avLst>
              <a:gd name="adj1" fmla="val 5648"/>
              <a:gd name="adj2" fmla="val 107593"/>
            </a:avLst>
          </a:prstGeom>
          <a:solidFill>
            <a:srgbClr val="FFDAA3"/>
          </a:solidFill>
          <a:ln w="9525">
            <a:solidFill>
              <a:srgbClr val="000099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zh-CN" dirty="0" smtClean="0">
                <a:solidFill>
                  <a:srgbClr val="000099"/>
                </a:solidFill>
                <a:latin typeface="Arial Narrow" pitchFamily="34" charset="0"/>
                <a:ea typeface="宋体" pitchFamily="2" charset="-122"/>
              </a:rPr>
              <a:t>Получить грант</a:t>
            </a:r>
            <a:r>
              <a:rPr lang="en-US" altLang="zh-CN" dirty="0" smtClean="0">
                <a:solidFill>
                  <a:srgbClr val="000099"/>
                </a:solidFill>
                <a:latin typeface="Arial Narrow" pitchFamily="34" charset="0"/>
                <a:ea typeface="宋体" pitchFamily="2" charset="-122"/>
              </a:rPr>
              <a:t>?</a:t>
            </a:r>
            <a:endParaRPr lang="en-US" altLang="zh-CN" dirty="0">
              <a:solidFill>
                <a:srgbClr val="000099"/>
              </a:solidFill>
              <a:latin typeface="Arial Narrow" pitchFamily="34" charset="0"/>
              <a:ea typeface="宋体" pitchFamily="2" charset="-122"/>
            </a:endParaRPr>
          </a:p>
        </p:txBody>
      </p:sp>
      <p:sp>
        <p:nvSpPr>
          <p:cNvPr id="13321" name="AutoShape 8"/>
          <p:cNvSpPr>
            <a:spLocks noChangeArrowheads="1"/>
          </p:cNvSpPr>
          <p:nvPr/>
        </p:nvSpPr>
        <p:spPr bwMode="auto">
          <a:xfrm rot="-1264613">
            <a:off x="1107084" y="3195458"/>
            <a:ext cx="2290975" cy="983873"/>
          </a:xfrm>
          <a:prstGeom prst="cloudCallout">
            <a:avLst>
              <a:gd name="adj1" fmla="val 61273"/>
              <a:gd name="adj2" fmla="val 53537"/>
            </a:avLst>
          </a:prstGeom>
          <a:solidFill>
            <a:srgbClr val="FFDAA3"/>
          </a:solidFill>
          <a:ln w="9525">
            <a:solidFill>
              <a:srgbClr val="000099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zh-CN" dirty="0" smtClean="0">
                <a:solidFill>
                  <a:srgbClr val="000099"/>
                </a:solidFill>
                <a:latin typeface="Arial Narrow" pitchFamily="34" charset="0"/>
                <a:ea typeface="宋体" pitchFamily="2" charset="-122"/>
              </a:rPr>
              <a:t>Защитить кандидатскую</a:t>
            </a:r>
            <a:r>
              <a:rPr lang="en-US" altLang="zh-CN" dirty="0" smtClean="0">
                <a:solidFill>
                  <a:srgbClr val="000099"/>
                </a:solidFill>
                <a:latin typeface="Arial Narrow" pitchFamily="34" charset="0"/>
                <a:ea typeface="宋体" pitchFamily="2" charset="-122"/>
              </a:rPr>
              <a:t>?</a:t>
            </a:r>
            <a:endParaRPr lang="en-US" altLang="zh-CN" dirty="0">
              <a:solidFill>
                <a:srgbClr val="000099"/>
              </a:solidFill>
              <a:latin typeface="Arial Narrow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7964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/>
      <p:bldP spid="13318" grpId="0" animBg="1"/>
      <p:bldP spid="13319" grpId="0" animBg="1"/>
      <p:bldP spid="13320" grpId="0" animBg="1"/>
      <p:bldP spid="133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4748" t="20375" r="11564"/>
          <a:stretch/>
        </p:blipFill>
        <p:spPr>
          <a:xfrm>
            <a:off x="1691679" y="3487973"/>
            <a:ext cx="5256585" cy="3370027"/>
          </a:xfrm>
          <a:prstGeom prst="rect">
            <a:avLst/>
          </a:prstGeom>
        </p:spPr>
      </p:pic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94372" y="602234"/>
            <a:ext cx="7453992" cy="418645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1800" b="1" dirty="0" smtClean="0">
                <a:solidFill>
                  <a:srgbClr val="5D9A3C"/>
                </a:solidFill>
              </a:rPr>
              <a:t>Что сейчас читают?</a:t>
            </a:r>
            <a:endParaRPr lang="en-GB" sz="1800" b="1" dirty="0" smtClean="0">
              <a:solidFill>
                <a:srgbClr val="5D9A3C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8" y="1124744"/>
            <a:ext cx="7636336" cy="249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6645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dirty="0">
                <a:solidFill>
                  <a:srgbClr val="5D9A3C"/>
                </a:solidFill>
              </a:rPr>
              <a:t>Что сейчас читают?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3788" y="2060881"/>
            <a:ext cx="7454900" cy="378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8185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y axis"/>
          <p:cNvCxnSpPr/>
          <p:nvPr/>
        </p:nvCxnSpPr>
        <p:spPr bwMode="auto">
          <a:xfrm rot="5400000">
            <a:off x="-5088" y="2350215"/>
            <a:ext cx="242887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x axis"/>
          <p:cNvCxnSpPr/>
          <p:nvPr/>
        </p:nvCxnSpPr>
        <p:spPr bwMode="auto">
          <a:xfrm>
            <a:off x="1225595" y="3573016"/>
            <a:ext cx="284321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vertic h"/>
          <p:cNvCxnSpPr/>
          <p:nvPr/>
        </p:nvCxnSpPr>
        <p:spPr bwMode="auto">
          <a:xfrm rot="5400000" flipH="1" flipV="1">
            <a:off x="1573383" y="3230116"/>
            <a:ext cx="685800" cy="0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horiz h"/>
          <p:cNvCxnSpPr/>
          <p:nvPr/>
        </p:nvCxnSpPr>
        <p:spPr bwMode="auto">
          <a:xfrm>
            <a:off x="1231300" y="2886694"/>
            <a:ext cx="714375" cy="0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c"/>
          <p:cNvSpPr/>
          <p:nvPr/>
        </p:nvSpPr>
        <p:spPr bwMode="auto">
          <a:xfrm rot="10800000">
            <a:off x="1220956" y="-1251520"/>
            <a:ext cx="4829175" cy="4814888"/>
          </a:xfrm>
          <a:prstGeom prst="arc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25" name="citations"/>
          <p:cNvSpPr txBox="1"/>
          <p:nvPr/>
        </p:nvSpPr>
        <p:spPr>
          <a:xfrm>
            <a:off x="323528" y="1344131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Citations</a:t>
            </a:r>
            <a:endParaRPr lang="en-US" sz="1200" b="0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paper no"/>
          <p:cNvSpPr txBox="1"/>
          <p:nvPr/>
        </p:nvSpPr>
        <p:spPr>
          <a:xfrm>
            <a:off x="3183994" y="372806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Paper no.</a:t>
            </a:r>
            <a:endParaRPr lang="en-US" sz="1200" b="0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h1"/>
          <p:cNvSpPr txBox="1"/>
          <p:nvPr/>
        </p:nvSpPr>
        <p:spPr>
          <a:xfrm>
            <a:off x="875977" y="285384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0" i="1" dirty="0" smtClean="0">
                <a:latin typeface="Cambria" pitchFamily="18" charset="0"/>
              </a:rPr>
              <a:t>h</a:t>
            </a:r>
            <a:endParaRPr lang="en-US" sz="1200" b="0" i="1" dirty="0">
              <a:latin typeface="Cambria" pitchFamily="18" charset="0"/>
            </a:endParaRPr>
          </a:p>
        </p:txBody>
      </p:sp>
      <p:sp>
        <p:nvSpPr>
          <p:cNvPr id="28" name="h2"/>
          <p:cNvSpPr txBox="1"/>
          <p:nvPr/>
        </p:nvSpPr>
        <p:spPr>
          <a:xfrm>
            <a:off x="1814190" y="372806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0" i="1" dirty="0" smtClean="0">
                <a:latin typeface="Cambria" pitchFamily="18" charset="0"/>
              </a:rPr>
              <a:t>h</a:t>
            </a:r>
            <a:endParaRPr lang="en-US" sz="1200" b="0" i="1" dirty="0">
              <a:latin typeface="Cambria" pitchFamily="18" charset="0"/>
            </a:endParaRPr>
          </a:p>
        </p:txBody>
      </p:sp>
      <p:pic>
        <p:nvPicPr>
          <p:cNvPr id="22" name="Picture 21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41787"/>
            <a:ext cx="2088232" cy="694925"/>
          </a:xfrm>
          <a:prstGeom prst="rect">
            <a:avLst/>
          </a:prstGeom>
        </p:spPr>
      </p:pic>
      <p:sp>
        <p:nvSpPr>
          <p:cNvPr id="16" name="Hirsch 2005"/>
          <p:cNvSpPr txBox="1">
            <a:spLocks noChangeArrowheads="1"/>
          </p:cNvSpPr>
          <p:nvPr/>
        </p:nvSpPr>
        <p:spPr bwMode="auto">
          <a:xfrm>
            <a:off x="2051720" y="1916832"/>
            <a:ext cx="208823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12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Hirsch, J.</a:t>
            </a:r>
            <a:r>
              <a:rPr lang="en-US" sz="12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(August 2005)</a:t>
            </a:r>
            <a:r>
              <a:rPr lang="en-GB" sz="12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GB" sz="12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An </a:t>
            </a:r>
            <a:r>
              <a:rPr lang="en-GB" sz="12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index to quantify an individual’s scientific research </a:t>
            </a:r>
            <a:r>
              <a:rPr lang="en-GB" sz="12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output</a:t>
            </a:r>
            <a:endParaRPr lang="en-GB" sz="140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226E72EA-ABB5-4628-ABFB-C9FD4CF0454F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20" name="Oval 19"/>
          <p:cNvSpPr/>
          <p:nvPr/>
        </p:nvSpPr>
        <p:spPr>
          <a:xfrm>
            <a:off x="7166292" y="2564904"/>
            <a:ext cx="1507145" cy="1507145"/>
          </a:xfrm>
          <a:prstGeom prst="ellipse">
            <a:avLst/>
          </a:prstGeom>
          <a:solidFill>
            <a:srgbClr val="0066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020272" y="3123982"/>
            <a:ext cx="1800200" cy="3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5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H-Index</a:t>
            </a:r>
            <a:endParaRPr lang="en-US" sz="185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31640" y="116632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The H-Index</a:t>
            </a:r>
            <a:endParaRPr lang="en-US" sz="4000" b="1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6" name="Diagram 35"/>
          <p:cNvGraphicFramePr/>
          <p:nvPr>
            <p:extLst>
              <p:ext uri="{D42A27DB-BD31-4B8C-83A1-F6EECF244321}">
                <p14:modId xmlns:p14="http://schemas.microsoft.com/office/powerpoint/2010/main" xmlns="" val="1647858688"/>
              </p:ext>
            </p:extLst>
          </p:nvPr>
        </p:nvGraphicFramePr>
        <p:xfrm>
          <a:off x="251520" y="4221088"/>
          <a:ext cx="6624736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7" name="Rectangle 36"/>
          <p:cNvSpPr/>
          <p:nvPr/>
        </p:nvSpPr>
        <p:spPr>
          <a:xfrm>
            <a:off x="288032" y="908720"/>
            <a:ext cx="4355976" cy="31683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9430" y="1135777"/>
            <a:ext cx="169545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97774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Импакт-фактор</a:t>
            </a:r>
            <a:endParaRPr lang="en-US" sz="4000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1"/>
            <a:ext cx="8229600" cy="25488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Импакт-фактор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1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Соотношение между количеством ссылок и количеством недавно опубликованных в журнале цитируемых статей; среднее число ссылок на опубликованную статью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149081"/>
            <a:ext cx="2088232" cy="2438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585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17" y="1451708"/>
            <a:ext cx="7453992" cy="418645"/>
          </a:xfrm>
        </p:spPr>
        <p:txBody>
          <a:bodyPr>
            <a:noAutofit/>
          </a:bodyPr>
          <a:lstStyle/>
          <a:p>
            <a:r>
              <a:rPr lang="en-US" sz="2400" dirty="0" smtClean="0"/>
              <a:t>Cite Score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465" y="2636912"/>
            <a:ext cx="8168672" cy="1934294"/>
          </a:xfrm>
          <a:prstGeom prst="rect">
            <a:avLst/>
          </a:prstGeom>
        </p:spPr>
      </p:pic>
      <p:pic>
        <p:nvPicPr>
          <p:cNvPr id="6146" name="Picture 2" descr="Картинки по запросу scopus snip sj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399" y="5337765"/>
            <a:ext cx="8024609" cy="106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1905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841" y="490697"/>
            <a:ext cx="8882443" cy="625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7299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Издатели</a:t>
            </a:r>
            <a:endParaRPr lang="en-US" sz="1800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3" t="12753" r="51843" b="2244"/>
          <a:stretch/>
        </p:blipFill>
        <p:spPr bwMode="auto">
          <a:xfrm>
            <a:off x="2051720" y="1641652"/>
            <a:ext cx="5256584" cy="488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6352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Box 13"/>
          <p:cNvSpPr txBox="1">
            <a:spLocks noChangeArrowheads="1"/>
          </p:cNvSpPr>
          <p:nvPr/>
        </p:nvSpPr>
        <p:spPr bwMode="auto">
          <a:xfrm>
            <a:off x="3086100" y="635000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034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275" y="1073150"/>
            <a:ext cx="8359775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8" name="Title 10"/>
          <p:cNvSpPr txBox="1">
            <a:spLocks/>
          </p:cNvSpPr>
          <p:nvPr/>
        </p:nvSpPr>
        <p:spPr bwMode="auto">
          <a:xfrm>
            <a:off x="341313" y="252413"/>
            <a:ext cx="8652562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Lucida Grande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en-US" sz="2400" b="1" dirty="0" smtClean="0">
                <a:solidFill>
                  <a:schemeClr val="accent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Научная библиотека Эльзевир – наследие поколений</a:t>
            </a:r>
            <a:endParaRPr lang="en-US" altLang="en-US" sz="2400" b="1" dirty="0">
              <a:solidFill>
                <a:schemeClr val="accent1"/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3538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0220"/>
            <a:ext cx="9144000" cy="34313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36773" y="2517516"/>
            <a:ext cx="545911" cy="22568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А</a:t>
            </a: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6635084" y="2490220"/>
            <a:ext cx="1034955" cy="2529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B</a:t>
            </a:r>
            <a:endParaRPr lang="en-US" sz="1100" dirty="0"/>
          </a:p>
        </p:txBody>
      </p:sp>
      <p:sp>
        <p:nvSpPr>
          <p:cNvPr id="5" name="Rectangle 4"/>
          <p:cNvSpPr/>
          <p:nvPr/>
        </p:nvSpPr>
        <p:spPr>
          <a:xfrm>
            <a:off x="7813341" y="2503868"/>
            <a:ext cx="545911" cy="2529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/>
              <a:t>C</a:t>
            </a:r>
          </a:p>
        </p:txBody>
      </p:sp>
      <p:sp>
        <p:nvSpPr>
          <p:cNvPr id="6" name="Rectangle 5"/>
          <p:cNvSpPr/>
          <p:nvPr/>
        </p:nvSpPr>
        <p:spPr>
          <a:xfrm>
            <a:off x="5018680" y="2129051"/>
            <a:ext cx="696036" cy="3985146"/>
          </a:xfrm>
          <a:prstGeom prst="rect">
            <a:avLst/>
          </a:prstGeom>
          <a:solidFill>
            <a:srgbClr val="FF8200">
              <a:alpha val="1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251098" y="170786"/>
            <a:ext cx="505327" cy="9007522"/>
          </a:xfrm>
          <a:prstGeom prst="rect">
            <a:avLst/>
          </a:prstGeom>
          <a:solidFill>
            <a:srgbClr val="FF8200">
              <a:alpha val="1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48" y="795877"/>
            <a:ext cx="5276850" cy="8477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64470" y="516059"/>
            <a:ext cx="3343053" cy="43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41913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39552" y="1628800"/>
            <a:ext cx="7992888" cy="792162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just"/>
            <a:r>
              <a:rPr lang="ru-RU" altLang="zh-CN" sz="22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Следует подумать о публикации, если имеющаяся </a:t>
            </a:r>
          </a:p>
          <a:p>
            <a:pPr algn="just"/>
            <a:r>
              <a:rPr lang="ru-RU" altLang="zh-CN" sz="22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у вас информация опережает устоявшиеся взгляды </a:t>
            </a:r>
          </a:p>
          <a:p>
            <a:pPr algn="just"/>
            <a:r>
              <a:rPr lang="ru-RU" altLang="zh-CN" sz="22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 определенной области знаний</a:t>
            </a:r>
            <a:endParaRPr lang="en-US" sz="2200" b="1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5192" y="485800"/>
            <a:ext cx="8435280" cy="1143000"/>
          </a:xfrm>
        </p:spPr>
        <p:txBody>
          <a:bodyPr>
            <a:noAutofit/>
          </a:bodyPr>
          <a:lstStyle/>
          <a:p>
            <a:r>
              <a:rPr lang="ru-RU" altLang="zh-CN" sz="3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Определите, готовы ли вы к публикации</a:t>
            </a:r>
            <a:endParaRPr lang="en-US" sz="3000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2708921"/>
            <a:ext cx="8229600" cy="194421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Clr>
                <a:srgbClr val="5D9A3C"/>
              </a:buClr>
              <a:buNone/>
            </a:pPr>
            <a:r>
              <a:rPr lang="ru-RU" altLang="zh-CN" sz="2400" b="1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Информация может быть подана в форме:</a:t>
            </a:r>
            <a:endParaRPr lang="en-US" altLang="zh-CN" sz="2400" b="1" u="sng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Представления новых, оригинальных результатов или методов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Рационализации, уточнения или иной интерпретации ранее опубликованных результатов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Пересмотра или обобщения данных в конкретной отрасли науки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buClr>
                <a:srgbClr val="5D9A3C"/>
              </a:buClr>
              <a:buNone/>
            </a:pPr>
            <a:endParaRPr lang="en-US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046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075240" cy="1143000"/>
          </a:xfrm>
        </p:spPr>
        <p:txBody>
          <a:bodyPr>
            <a:normAutofit/>
          </a:bodyPr>
          <a:lstStyle/>
          <a:p>
            <a:pPr algn="l"/>
            <a:r>
              <a:rPr lang="ru-RU" altLang="zh-CN" b="1" dirty="0" smtClean="0">
                <a:solidFill>
                  <a:srgbClr val="5D9A3C"/>
                </a:solidFill>
                <a:ea typeface="宋体" pitchFamily="2" charset="-122"/>
              </a:rPr>
              <a:t>Задайте себе следующие </a:t>
            </a:r>
            <a:br>
              <a:rPr lang="ru-RU" altLang="zh-CN" b="1" dirty="0" smtClean="0">
                <a:solidFill>
                  <a:srgbClr val="5D9A3C"/>
                </a:solidFill>
                <a:ea typeface="宋体" pitchFamily="2" charset="-122"/>
              </a:rPr>
            </a:br>
            <a:r>
              <a:rPr lang="ru-RU" altLang="zh-CN" b="1" dirty="0" smtClean="0">
                <a:solidFill>
                  <a:srgbClr val="5D9A3C"/>
                </a:solidFill>
                <a:ea typeface="宋体" pitchFamily="2" charset="-122"/>
              </a:rPr>
              <a:t>вопросы перед публикацией</a:t>
            </a:r>
            <a:endParaRPr lang="en-US" altLang="zh-CN" b="1" dirty="0" smtClean="0">
              <a:solidFill>
                <a:srgbClr val="5D9A3C"/>
              </a:solidFill>
              <a:ea typeface="宋体" pitchFamily="2" charset="-122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412776"/>
            <a:ext cx="7034213" cy="417646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dirty="0" smtClean="0">
                <a:solidFill>
                  <a:schemeClr val="tx1"/>
                </a:solidFill>
                <a:ea typeface="宋体" pitchFamily="2" charset="-122"/>
              </a:rPr>
              <a:t>	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Почему вы хотите издать статью?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CN" sz="240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lnSpc>
                <a:spcPct val="80000"/>
              </a:lnSpc>
              <a:buClr>
                <a:srgbClr val="5D9A3C"/>
              </a:buClr>
              <a:buFont typeface="Wingdings" panose="05000000000000000000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Вы открыли что-то новое и интересное</a:t>
            </a:r>
            <a:r>
              <a:rPr lang="en-US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</a:t>
            </a:r>
            <a:endParaRPr lang="en-US" altLang="zh-CN" sz="240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lnSpc>
                <a:spcPct val="80000"/>
              </a:lnSpc>
              <a:buClr>
                <a:srgbClr val="5D9A3C"/>
              </a:buClr>
              <a:buFont typeface="Wingdings" panose="05000000000000000000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Это «горячая» тема в вашей области</a:t>
            </a:r>
            <a:r>
              <a:rPr lang="en-US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</a:t>
            </a:r>
            <a:endParaRPr lang="en-US" altLang="zh-CN" sz="240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lnSpc>
                <a:spcPct val="80000"/>
              </a:lnSpc>
              <a:buClr>
                <a:srgbClr val="5D9A3C"/>
              </a:buClr>
              <a:buFont typeface="Wingdings" panose="05000000000000000000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Вы нашли решение сложных задач?</a:t>
            </a:r>
            <a:endParaRPr lang="en-US" altLang="zh-CN" sz="240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lnSpc>
                <a:spcPct val="80000"/>
              </a:lnSpc>
              <a:buClr>
                <a:srgbClr val="5D9A3C"/>
              </a:buClr>
              <a:buFont typeface="Wingdings" panose="05000000000000000000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Вы готовы опубликовать статью</a:t>
            </a:r>
            <a:r>
              <a:rPr lang="en-US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</a:t>
            </a:r>
            <a:endParaRPr lang="en-US" altLang="zh-CN" sz="240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altLang="zh-CN" sz="240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400" dirty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	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Если вы ответили ДА на все вопросы, начинайте подготовку статьи!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CN" sz="2800" b="0" dirty="0" smtClean="0">
              <a:ea typeface="宋体" pitchFamily="2" charset="-122"/>
            </a:endParaRP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94925" y="5589240"/>
            <a:ext cx="7162800" cy="954107"/>
          </a:xfrm>
          <a:prstGeom prst="rect">
            <a:avLst/>
          </a:prstGeom>
          <a:gradFill flip="none" rotWithShape="1">
            <a:gsLst>
              <a:gs pos="0">
                <a:srgbClr val="FF9933">
                  <a:tint val="66000"/>
                  <a:satMod val="160000"/>
                </a:srgbClr>
              </a:gs>
              <a:gs pos="50000">
                <a:srgbClr val="FF9933">
                  <a:tint val="44500"/>
                  <a:satMod val="160000"/>
                </a:srgbClr>
              </a:gs>
              <a:gs pos="100000">
                <a:srgbClr val="FF9933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rgbClr val="0066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Если вы готовы публиковаться, осталось </a:t>
            </a:r>
            <a:r>
              <a:rPr lang="ru-RU" sz="2800" b="1" u="sng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правильно</a:t>
            </a:r>
            <a:r>
              <a:rPr lang="ru-RU" sz="2800" b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 написать статью</a:t>
            </a:r>
            <a:endParaRPr lang="en-GB" sz="2800" b="1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539552" y="4928715"/>
            <a:ext cx="7188200" cy="504056"/>
          </a:xfrm>
          <a:prstGeom prst="flowChartMerge">
            <a:avLst/>
          </a:prstGeom>
          <a:noFill/>
          <a:ln w="28575" algn="ctr">
            <a:solidFill>
              <a:srgbClr val="5D9A3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761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Что такое правильная статья</a:t>
            </a:r>
            <a:r>
              <a:rPr lang="en-US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</a:t>
            </a:r>
            <a:endParaRPr lang="en-GB" sz="4000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844824"/>
            <a:ext cx="8363272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Имеет </a:t>
            </a:r>
            <a:r>
              <a:rPr lang="ru-RU" altLang="zh-CN" sz="24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четкое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, </a:t>
            </a:r>
            <a:r>
              <a:rPr lang="ru-RU" altLang="zh-CN" sz="24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полезное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 </a:t>
            </a:r>
            <a:r>
              <a:rPr lang="ru-RU" altLang="zh-CN" sz="24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захватывающее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сообщение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Составлена и представлена в </a:t>
            </a:r>
            <a:r>
              <a:rPr lang="ru-RU" altLang="zh-CN" sz="24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логической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манере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Рецензенты и редакторы могут </a:t>
            </a:r>
            <a:r>
              <a:rPr lang="ru-RU" altLang="zh-CN" sz="24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легко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 оценить значимость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77268" y="5357572"/>
            <a:ext cx="7632848" cy="1292662"/>
          </a:xfrm>
          <a:prstGeom prst="rect">
            <a:avLst/>
          </a:prstGeom>
          <a:gradFill flip="none" rotWithShape="1">
            <a:gsLst>
              <a:gs pos="0">
                <a:srgbClr val="FF9933">
                  <a:tint val="66000"/>
                  <a:satMod val="160000"/>
                </a:srgbClr>
              </a:gs>
              <a:gs pos="50000">
                <a:srgbClr val="FF9933">
                  <a:tint val="44500"/>
                  <a:satMod val="160000"/>
                </a:srgbClr>
              </a:gs>
              <a:gs pos="100000">
                <a:srgbClr val="FF9933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rgbClr val="00669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zh-CN" sz="26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Рецензенты и редакторы – занятые люди, поэтому упрощайте материал, дабы сэкономить их время</a:t>
            </a:r>
            <a:endParaRPr lang="en-US" sz="2600" b="1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899592" y="4391195"/>
            <a:ext cx="7188200" cy="576064"/>
          </a:xfrm>
          <a:prstGeom prst="flowChartMerge">
            <a:avLst/>
          </a:prstGeom>
          <a:noFill/>
          <a:ln w="28575" algn="ctr">
            <a:solidFill>
              <a:srgbClr val="5D9A3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612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zh-CN" sz="36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Выберите подходящий тип публикации</a:t>
            </a:r>
            <a:endParaRPr lang="en-GB" sz="3600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2071389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30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Доклад для конференции</a:t>
            </a:r>
            <a:endParaRPr lang="en-US" altLang="zh-CN" sz="30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30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Полноценная статья </a:t>
            </a:r>
            <a:r>
              <a:rPr lang="en-US" altLang="zh-CN" sz="30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/</a:t>
            </a:r>
            <a:r>
              <a:rPr lang="ru-RU" altLang="zh-CN" sz="30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 Оригинальная статья</a:t>
            </a:r>
            <a:endParaRPr lang="en-US" altLang="zh-CN" sz="30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30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Короткое сообщение / письмо</a:t>
            </a:r>
            <a:endParaRPr lang="en-US" altLang="zh-CN" sz="30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30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Рецензия / обзор</a:t>
            </a:r>
            <a:endParaRPr lang="en-US" altLang="zh-CN" sz="30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</a:pP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6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Критически оцените свою работу</a:t>
            </a:r>
            <a:r>
              <a:rPr lang="en-US" altLang="zh-CN" sz="26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: </a:t>
            </a:r>
            <a:r>
              <a:rPr lang="ru-RU" altLang="zh-CN" sz="26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Достаточно ли материалов для полноценной статьи</a:t>
            </a:r>
            <a:r>
              <a:rPr lang="en-US" altLang="zh-CN" sz="26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 </a:t>
            </a:r>
            <a:r>
              <a:rPr lang="ru-RU" altLang="zh-CN" sz="26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Или ваши результаты настолько волнующие, что нужно сообщить их как можно скорее</a:t>
            </a:r>
            <a:r>
              <a:rPr lang="en-US" altLang="zh-CN" sz="26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</a:t>
            </a:r>
          </a:p>
          <a:p>
            <a:pPr>
              <a:buClr>
                <a:srgbClr val="5D9A3C"/>
              </a:buClr>
            </a:pPr>
            <a:endParaRPr lang="en-US" altLang="zh-CN" sz="26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736600" lvl="1" indent="-336550"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6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Попросите вашего научного руководителя и коллег дать вам совет по выбору типа публикации. Иногда со стороны ситуация видится яснее, чем изнутри</a:t>
            </a:r>
            <a:r>
              <a:rPr lang="en-US" altLang="zh-CN" sz="26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. </a:t>
            </a:r>
            <a:endParaRPr lang="zh-CN" altLang="en-US" sz="26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255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Типы публикаций</a:t>
            </a:r>
            <a:endParaRPr lang="en-GB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2232248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5D9A3C"/>
              </a:buClr>
              <a:buNone/>
            </a:pPr>
            <a:r>
              <a:rPr lang="ru-RU" altLang="zh-CN" sz="24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Доклад для конференции</a:t>
            </a:r>
            <a:endParaRPr lang="en-GB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Идеально подходит для сообщения научных результатов на стадии их обработки или в процессе проведения исследования</a:t>
            </a:r>
            <a:endParaRPr lang="en-GB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Обычный размер – </a:t>
            </a:r>
            <a:r>
              <a:rPr lang="en-GB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5-10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страниц</a:t>
            </a:r>
            <a:r>
              <a:rPr lang="en-GB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, 3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рисунка</a:t>
            </a:r>
            <a:r>
              <a:rPr lang="en-GB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, 15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ссылок</a:t>
            </a:r>
            <a:endParaRPr lang="en-GB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Проект доклада подается организаторам конференции</a:t>
            </a:r>
            <a:endParaRPr lang="en-GB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Хороший выбор в начале научной карьеры</a:t>
            </a:r>
            <a:endParaRPr lang="en-GB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sp>
        <p:nvSpPr>
          <p:cNvPr id="12" name="Content Placeholder 9"/>
          <p:cNvSpPr txBox="1">
            <a:spLocks/>
          </p:cNvSpPr>
          <p:nvPr/>
        </p:nvSpPr>
        <p:spPr>
          <a:xfrm>
            <a:off x="539552" y="4221088"/>
            <a:ext cx="8229600" cy="194421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indent="-342900">
              <a:spcBef>
                <a:spcPct val="20000"/>
              </a:spcBef>
              <a:buClr>
                <a:srgbClr val="5D9A3C"/>
              </a:buClr>
            </a:pPr>
            <a:r>
              <a:rPr lang="ru-RU" altLang="zh-CN" sz="24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Полноценная статья </a:t>
            </a:r>
            <a:r>
              <a:rPr lang="en-US" altLang="zh-CN" sz="24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altLang="zh-CN" sz="24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 Оригинальная статья</a:t>
            </a:r>
            <a:endParaRPr lang="en-US" altLang="zh-CN" sz="2400" b="1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5D9A3C"/>
              </a:buClr>
              <a:buFont typeface="Wingdings" pitchFamily="2" charset="2"/>
              <a:buChar char="Ø"/>
              <a:defRPr/>
            </a:pPr>
            <a:r>
              <a:rPr lang="ru-RU" altLang="zh-CN" sz="25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Стандартная форма сообщения окончательных результатах исследований</a:t>
            </a:r>
            <a:endParaRPr kumimoji="0" lang="en-GB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D9A3C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Обычный размер</a:t>
            </a:r>
            <a:r>
              <a:rPr kumimoji="0" lang="ru-RU" altLang="zh-CN" sz="2400" b="0" i="0" u="none" strike="noStrike" kern="1200" cap="none" spc="0" normalizeH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– </a:t>
            </a:r>
            <a:r>
              <a:rPr kumimoji="0" lang="en-GB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8-10 </a:t>
            </a:r>
            <a:r>
              <a:rPr kumimoji="0" lang="ru-RU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страниц</a:t>
            </a:r>
            <a:r>
              <a:rPr kumimoji="0" lang="en-GB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5 </a:t>
            </a:r>
            <a:r>
              <a:rPr kumimoji="0" lang="ru-RU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рисунков</a:t>
            </a:r>
            <a:r>
              <a:rPr kumimoji="0" lang="en-GB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25 </a:t>
            </a:r>
            <a:r>
              <a:rPr kumimoji="0" lang="ru-RU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ссылок</a:t>
            </a:r>
            <a:endParaRPr kumimoji="0" lang="en-GB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D9A3C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Проект статьи подается в соответствующий журнал </a:t>
            </a:r>
            <a:endParaRPr kumimoji="0" lang="en-GB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D9A3C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Хороший</a:t>
            </a:r>
            <a:r>
              <a:rPr kumimoji="0" lang="ru-RU" altLang="zh-CN" sz="2400" b="0" i="0" u="none" strike="noStrike" kern="1200" cap="none" spc="0" normalizeH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способ построения научно-исследовательской карьеры</a:t>
            </a:r>
            <a:endParaRPr kumimoji="0" lang="en-GB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502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Типы публикаций </a:t>
            </a:r>
            <a:r>
              <a:rPr lang="en-GB" sz="32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(2)</a:t>
            </a:r>
            <a:endParaRPr lang="en-GB" sz="3200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Content Placeholder 9"/>
          <p:cNvSpPr>
            <a:spLocks noGrp="1"/>
          </p:cNvSpPr>
          <p:nvPr>
            <p:ph idx="1"/>
          </p:nvPr>
        </p:nvSpPr>
        <p:spPr>
          <a:xfrm>
            <a:off x="467544" y="3789040"/>
            <a:ext cx="8229600" cy="1944216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5D9A3C"/>
              </a:buClr>
              <a:buNone/>
            </a:pPr>
            <a:r>
              <a:rPr lang="ru-RU" altLang="zh-CN" sz="24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Рецензии / обзоры</a:t>
            </a:r>
            <a:endParaRPr lang="en-GB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Критический синтез данных по конкретной теме исследования</a:t>
            </a:r>
            <a:endParaRPr lang="en-GB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Обычный размер – </a:t>
            </a:r>
            <a:r>
              <a:rPr lang="en-GB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10+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страниц</a:t>
            </a:r>
            <a:r>
              <a:rPr lang="en-GB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, 5+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рисунков</a:t>
            </a:r>
            <a:r>
              <a:rPr lang="en-GB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, 80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ссылок</a:t>
            </a:r>
            <a:endParaRPr lang="en-GB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Обычно готовится по запросу редактора журнала</a:t>
            </a:r>
            <a:endParaRPr lang="en-GB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Хороший способ закрепления научно-исследовательской карьеры</a:t>
            </a:r>
            <a:endParaRPr lang="en-GB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sp>
        <p:nvSpPr>
          <p:cNvPr id="8" name="Content Placeholder 9"/>
          <p:cNvSpPr txBox="1">
            <a:spLocks/>
          </p:cNvSpPr>
          <p:nvPr/>
        </p:nvSpPr>
        <p:spPr>
          <a:xfrm>
            <a:off x="457200" y="1484784"/>
            <a:ext cx="8229600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Clr>
                <a:srgbClr val="5D9A3C"/>
              </a:buClr>
            </a:pPr>
            <a:r>
              <a:rPr lang="ru-RU" altLang="zh-CN" sz="24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Короткое сообщение</a:t>
            </a:r>
            <a:endParaRPr kumimoji="0" lang="en-GB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D9A3C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Короткое сообщение о достигнутых</a:t>
            </a:r>
            <a:r>
              <a:rPr kumimoji="0" lang="ru-RU" altLang="zh-CN" sz="2000" b="0" i="0" u="none" strike="noStrike" kern="1200" cap="none" spc="0" normalizeH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значительных, оригинальных результатах</a:t>
            </a:r>
            <a:endParaRPr kumimoji="0" lang="en-GB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D9A3C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Намного короче полноценной статьи</a:t>
            </a:r>
            <a:endParaRPr kumimoji="0" lang="en-GB" altLang="zh-CN" sz="2000" b="0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329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199" y="35669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Характер цитатирования зависит от типа публикаций</a:t>
            </a:r>
            <a:endParaRPr lang="en-GB" sz="4000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597" y="1817511"/>
            <a:ext cx="7400805" cy="4343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203830" y="1975184"/>
            <a:ext cx="90823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Рецензии</a:t>
            </a:r>
            <a:endParaRPr lang="en-US" sz="1200" b="1" dirty="0"/>
          </a:p>
        </p:txBody>
      </p:sp>
      <p:sp>
        <p:nvSpPr>
          <p:cNvPr id="3" name="Rectangle 2"/>
          <p:cNvSpPr/>
          <p:nvPr/>
        </p:nvSpPr>
        <p:spPr>
          <a:xfrm>
            <a:off x="2843808" y="4221088"/>
            <a:ext cx="1656184" cy="216024"/>
          </a:xfrm>
          <a:prstGeom prst="rect">
            <a:avLst/>
          </a:prstGeom>
          <a:solidFill>
            <a:srgbClr val="5D9A3C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Оригинальная статья</a:t>
            </a:r>
            <a:endParaRPr lang="en-US" sz="1200" b="1" dirty="0"/>
          </a:p>
        </p:txBody>
      </p:sp>
      <p:sp>
        <p:nvSpPr>
          <p:cNvPr id="7" name="Rectangle 6"/>
          <p:cNvSpPr/>
          <p:nvPr/>
        </p:nvSpPr>
        <p:spPr>
          <a:xfrm>
            <a:off x="2267744" y="3836550"/>
            <a:ext cx="1763035" cy="24052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Короткое сообщение</a:t>
            </a:r>
            <a:endParaRPr lang="en-US" sz="1200" b="1" dirty="0"/>
          </a:p>
        </p:txBody>
      </p:sp>
      <p:sp>
        <p:nvSpPr>
          <p:cNvPr id="8" name="Rectangle 7"/>
          <p:cNvSpPr/>
          <p:nvPr/>
        </p:nvSpPr>
        <p:spPr>
          <a:xfrm>
            <a:off x="3851921" y="5445224"/>
            <a:ext cx="2520279" cy="33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Год после публикации</a:t>
            </a:r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108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36513" y="470101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5D9A3C"/>
                </a:solidFill>
              </a:rPr>
              <a:t>Выбор </a:t>
            </a:r>
            <a:r>
              <a:rPr lang="ru-RU" sz="4000" b="1" dirty="0" smtClean="0">
                <a:solidFill>
                  <a:srgbClr val="5D9A3C"/>
                </a:solidFill>
              </a:rPr>
              <a:t>правильного</a:t>
            </a:r>
            <a:r>
              <a:rPr lang="en-US" sz="4000" b="1" dirty="0" smtClean="0">
                <a:solidFill>
                  <a:srgbClr val="5D9A3C"/>
                </a:solidFill>
              </a:rPr>
              <a:t> </a:t>
            </a:r>
            <a:r>
              <a:rPr lang="ru-RU" sz="4000" b="1" dirty="0" smtClean="0">
                <a:solidFill>
                  <a:srgbClr val="5D9A3C"/>
                </a:solidFill>
              </a:rPr>
              <a:t>журнала</a:t>
            </a:r>
            <a:endParaRPr lang="en-US" sz="40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51520" y="1600201"/>
            <a:ext cx="8640960" cy="290892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Clr>
                <a:srgbClr val="5D9A3C"/>
              </a:buClr>
              <a:buFont typeface="Wingdings" panose="05000000000000000000" pitchFamily="2" charset="2"/>
              <a:buChar char="Ø"/>
            </a:pPr>
            <a:r>
              <a:rPr lang="ru-RU" altLang="zh-CN" sz="2200" dirty="0" smtClean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Какие журналы вы читали при </a:t>
            </a:r>
            <a:r>
              <a:rPr lang="ru-RU" altLang="zh-CN" sz="2200" dirty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написании статьи?</a:t>
            </a:r>
          </a:p>
          <a:p>
            <a:pPr>
              <a:lnSpc>
                <a:spcPct val="90000"/>
              </a:lnSpc>
              <a:buClr>
                <a:srgbClr val="5D9A3C"/>
              </a:buClr>
              <a:buFont typeface="Wingdings" panose="05000000000000000000" pitchFamily="2" charset="2"/>
              <a:buChar char="Ø"/>
            </a:pPr>
            <a:r>
              <a:rPr lang="ru-RU" altLang="zh-CN" sz="2200" dirty="0" smtClean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Престижные журналы в вашей области?</a:t>
            </a:r>
            <a:endParaRPr lang="ru-RU" altLang="zh-CN" sz="2200" dirty="0">
              <a:solidFill>
                <a:srgbClr val="24789E"/>
              </a:solidFill>
              <a:latin typeface="Arial" charset="0"/>
              <a:ea typeface="宋体" pitchFamily="2" charset="-122"/>
            </a:endParaRPr>
          </a:p>
          <a:p>
            <a:pPr>
              <a:lnSpc>
                <a:spcPct val="90000"/>
              </a:lnSpc>
              <a:buClr>
                <a:srgbClr val="5D9A3C"/>
              </a:buClr>
              <a:buFont typeface="Wingdings" panose="05000000000000000000" pitchFamily="2" charset="2"/>
              <a:buChar char="Ø"/>
            </a:pPr>
            <a:r>
              <a:rPr lang="ru-RU" altLang="zh-CN" sz="2200" dirty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Вы хотите / должны публиковаться в журнале с открытым доступом?</a:t>
            </a:r>
          </a:p>
          <a:p>
            <a:pPr>
              <a:lnSpc>
                <a:spcPct val="90000"/>
              </a:lnSpc>
              <a:buClr>
                <a:srgbClr val="5D9A3C"/>
              </a:buClr>
              <a:buFont typeface="Wingdings" panose="05000000000000000000" pitchFamily="2" charset="2"/>
              <a:buChar char="Ø"/>
            </a:pPr>
            <a:r>
              <a:rPr lang="ru-RU" altLang="zh-CN" sz="2200" dirty="0" smtClean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Редакторы каких журналов заинтересованы </a:t>
            </a:r>
            <a:r>
              <a:rPr lang="ru-RU" altLang="zh-CN" sz="2200" dirty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в вашей области?</a:t>
            </a:r>
          </a:p>
          <a:p>
            <a:pPr>
              <a:lnSpc>
                <a:spcPct val="90000"/>
              </a:lnSpc>
              <a:buClr>
                <a:srgbClr val="5D9A3C"/>
              </a:buClr>
              <a:buFont typeface="Wingdings" panose="05000000000000000000" pitchFamily="2" charset="2"/>
              <a:buChar char="Ø"/>
            </a:pPr>
            <a:r>
              <a:rPr lang="ru-RU" altLang="zh-CN" sz="2200" dirty="0" smtClean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Соответствует ли качество вашей </a:t>
            </a:r>
            <a:r>
              <a:rPr lang="ru-RU" altLang="zh-CN" sz="2200" dirty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работы и</a:t>
            </a:r>
            <a:r>
              <a:rPr lang="ru-RU" altLang="zh-CN" sz="2200" dirty="0" smtClean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мпакт фактору журнала</a:t>
            </a:r>
            <a:r>
              <a:rPr lang="ru-RU" altLang="zh-CN" sz="2200" dirty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?</a:t>
            </a:r>
          </a:p>
          <a:p>
            <a:pPr>
              <a:lnSpc>
                <a:spcPct val="90000"/>
              </a:lnSpc>
              <a:buClr>
                <a:srgbClr val="5D9A3C"/>
              </a:buClr>
              <a:buFont typeface="Wingdings" panose="05000000000000000000" pitchFamily="2" charset="2"/>
              <a:buChar char="Ø"/>
            </a:pPr>
            <a:r>
              <a:rPr lang="ru-RU" altLang="zh-CN" sz="2200" dirty="0" smtClean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Учитывайте требования соавторов, спонсоров, университета</a:t>
            </a:r>
          </a:p>
          <a:p>
            <a:pPr>
              <a:lnSpc>
                <a:spcPct val="90000"/>
              </a:lnSpc>
              <a:buClr>
                <a:srgbClr val="5D9A3C"/>
              </a:buClr>
              <a:buFont typeface="Wingdings" panose="05000000000000000000" pitchFamily="2" charset="2"/>
              <a:buChar char="Ø"/>
            </a:pPr>
            <a:r>
              <a:rPr lang="ru-RU" altLang="zh-CN" sz="2200" dirty="0" smtClean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Спросите совета своего руководителя </a:t>
            </a:r>
            <a:r>
              <a:rPr lang="ru-RU" altLang="zh-CN" sz="2200" dirty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или </a:t>
            </a:r>
            <a:r>
              <a:rPr lang="ru-RU" altLang="zh-CN" sz="2200" dirty="0" smtClean="0">
                <a:solidFill>
                  <a:srgbClr val="24789E"/>
                </a:solidFill>
                <a:latin typeface="Arial" charset="0"/>
                <a:ea typeface="宋体" pitchFamily="2" charset="-122"/>
              </a:rPr>
              <a:t>коллеги</a:t>
            </a:r>
            <a:endParaRPr lang="ru-RU" altLang="zh-CN" sz="2200" dirty="0">
              <a:solidFill>
                <a:srgbClr val="24789E"/>
              </a:solidFill>
              <a:latin typeface="Arial" charset="0"/>
              <a:ea typeface="宋体" pitchFamily="2" charset="-122"/>
            </a:endParaRPr>
          </a:p>
          <a:p>
            <a:pPr marL="0" indent="0">
              <a:lnSpc>
                <a:spcPct val="90000"/>
              </a:lnSpc>
              <a:buClr>
                <a:srgbClr val="5D9A3C"/>
              </a:buClr>
              <a:buNone/>
            </a:pPr>
            <a:endParaRPr lang="ru-RU" altLang="zh-CN" sz="2000" b="1" u="sng" dirty="0">
              <a:solidFill>
                <a:srgbClr val="24789E"/>
              </a:solidFill>
              <a:latin typeface="Arial" charset="0"/>
              <a:ea typeface="宋体" pitchFamily="2" charset="-122"/>
            </a:endParaRPr>
          </a:p>
          <a:p>
            <a:pPr>
              <a:lnSpc>
                <a:spcPct val="90000"/>
              </a:lnSpc>
              <a:buClr>
                <a:srgbClr val="5D9A3C"/>
              </a:buClr>
            </a:pPr>
            <a:endParaRPr lang="ru-RU" altLang="zh-CN" sz="2000" b="1" u="sng" dirty="0" smtClean="0">
              <a:solidFill>
                <a:srgbClr val="24789E"/>
              </a:solidFill>
              <a:latin typeface="Arial" charset="0"/>
              <a:ea typeface="宋体" pitchFamily="2" charset="-122"/>
            </a:endParaRPr>
          </a:p>
          <a:p>
            <a:pPr>
              <a:lnSpc>
                <a:spcPct val="90000"/>
              </a:lnSpc>
              <a:buClr>
                <a:srgbClr val="5D9A3C"/>
              </a:buClr>
            </a:pPr>
            <a:endParaRPr lang="zh-CN" altLang="en-US" sz="2000" b="1" u="sng" dirty="0" smtClean="0">
              <a:solidFill>
                <a:srgbClr val="24789E"/>
              </a:solidFill>
              <a:latin typeface="Arial" charset="0"/>
              <a:ea typeface="宋体" pitchFamily="2" charset="-122"/>
            </a:endParaRP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045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93978"/>
            <a:ext cx="9144000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>
            <a:spLocks noChangeArrowheads="1"/>
          </p:cNvSpPr>
          <p:nvPr/>
        </p:nvSpPr>
        <p:spPr bwMode="auto">
          <a:xfrm>
            <a:off x="8715375" y="1466850"/>
            <a:ext cx="428625" cy="107156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88900" indent="-88900" algn="r">
              <a:lnSpc>
                <a:spcPct val="130000"/>
              </a:lnSpc>
              <a:buClr>
                <a:srgbClr val="000000"/>
              </a:buClr>
            </a:pPr>
            <a:endParaRPr lang="ru-RU" sz="1400" b="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8" name="Down Arrow 7"/>
          <p:cNvSpPr>
            <a:spLocks noChangeArrowheads="1"/>
          </p:cNvSpPr>
          <p:nvPr/>
        </p:nvSpPr>
        <p:spPr bwMode="auto">
          <a:xfrm>
            <a:off x="785813" y="2052638"/>
            <a:ext cx="428625" cy="1106487"/>
          </a:xfrm>
          <a:prstGeom prst="downArrow">
            <a:avLst>
              <a:gd name="adj1" fmla="val 50000"/>
              <a:gd name="adj2" fmla="val 49956"/>
            </a:avLst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88900" indent="-88900" algn="r">
              <a:lnSpc>
                <a:spcPct val="130000"/>
              </a:lnSpc>
              <a:buClr>
                <a:srgbClr val="000000"/>
              </a:buClr>
            </a:pPr>
            <a:endParaRPr lang="ru-RU" sz="1400" b="0">
              <a:latin typeface="Calibri" pitchFamily="34" charset="0"/>
              <a:ea typeface="MS PGothic" pitchFamily="34" charset="-128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7175" y="1087438"/>
            <a:ext cx="1952625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-126687"/>
            <a:ext cx="9067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ru-RU" sz="4000" dirty="0">
                <a:solidFill>
                  <a:srgbClr val="5D9A3C"/>
                </a:solidFill>
                <a:latin typeface="Arial Narrow" pitchFamily="34" charset="0"/>
              </a:rPr>
              <a:t>Обзор исследований по вашей теме: </a:t>
            </a:r>
            <a:r>
              <a:rPr lang="en-GB" sz="4000" dirty="0" smtClean="0">
                <a:solidFill>
                  <a:srgbClr val="5D9A3C"/>
                </a:solidFill>
                <a:latin typeface="Arial Narrow" pitchFamily="34" charset="0"/>
              </a:rPr>
              <a:t>www.s</a:t>
            </a:r>
            <a:r>
              <a:rPr lang="en-US" sz="4000" dirty="0" smtClean="0">
                <a:solidFill>
                  <a:srgbClr val="5D9A3C"/>
                </a:solidFill>
                <a:latin typeface="Arial Narrow" pitchFamily="34" charset="0"/>
              </a:rPr>
              <a:t>copus.com</a:t>
            </a:r>
            <a:endParaRPr lang="ru-RU" sz="4000" dirty="0">
              <a:solidFill>
                <a:srgbClr val="5D9A3C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12696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9"/>
          <p:cNvSpPr>
            <a:spLocks noGrp="1"/>
          </p:cNvSpPr>
          <p:nvPr>
            <p:ph idx="1"/>
          </p:nvPr>
        </p:nvSpPr>
        <p:spPr>
          <a:xfrm>
            <a:off x="251520" y="2492896"/>
            <a:ext cx="8640960" cy="2160240"/>
          </a:xfrm>
        </p:spPr>
        <p:txBody>
          <a:bodyPr>
            <a:noAutofit/>
          </a:bodyPr>
          <a:lstStyle/>
          <a:p>
            <a:pPr algn="ctr">
              <a:buClr>
                <a:srgbClr val="5D9A3C"/>
              </a:buClr>
              <a:buNone/>
            </a:pPr>
            <a:r>
              <a:rPr lang="ru-RU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Как убедиться в использовании правильной научной лексики</a:t>
            </a:r>
            <a:r>
              <a:rPr lang="en-GB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</a:t>
            </a:r>
            <a:endParaRPr lang="en-US" altLang="zh-CN" sz="4000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112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Почему важно правильно писать</a:t>
            </a:r>
            <a:r>
              <a:rPr lang="en-GB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sz="4000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1" name="Content Placeholder 9"/>
          <p:cNvSpPr>
            <a:spLocks noGrp="1"/>
          </p:cNvSpPr>
          <p:nvPr>
            <p:ph idx="1"/>
          </p:nvPr>
        </p:nvSpPr>
        <p:spPr>
          <a:xfrm>
            <a:off x="395536" y="1556792"/>
            <a:ext cx="8317432" cy="1080120"/>
          </a:xfrm>
          <a:ln w="28575">
            <a:solidFill>
              <a:srgbClr val="5D9A3C"/>
            </a:solidFill>
          </a:ln>
        </p:spPr>
        <p:txBody>
          <a:bodyPr anchor="ctr">
            <a:normAutofit lnSpcReduction="10000"/>
          </a:bodyPr>
          <a:lstStyle/>
          <a:p>
            <a:pPr algn="ctr">
              <a:lnSpc>
                <a:spcPct val="80000"/>
              </a:lnSpc>
              <a:buClr>
                <a:srgbClr val="5D9A3C"/>
              </a:buClr>
              <a:buNone/>
            </a:pPr>
            <a:r>
              <a:rPr lang="ru-RU" altLang="zh-CN" sz="28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Избавьте вашего редактора и рецензента от необходимости догадываться, что вы имели в виду</a:t>
            </a:r>
            <a:endParaRPr lang="en-GB" altLang="zh-CN" sz="2800" b="1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222" name="Picture 221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sp>
        <p:nvSpPr>
          <p:cNvPr id="6" name="Content Placeholder 9"/>
          <p:cNvSpPr txBox="1">
            <a:spLocks/>
          </p:cNvSpPr>
          <p:nvPr/>
        </p:nvSpPr>
        <p:spPr>
          <a:xfrm>
            <a:off x="395536" y="2924944"/>
            <a:ext cx="8317432" cy="3240360"/>
          </a:xfrm>
          <a:prstGeom prst="rect">
            <a:avLst/>
          </a:prstGeom>
          <a:gradFill flip="none" rotWithShape="1">
            <a:gsLst>
              <a:gs pos="0">
                <a:srgbClr val="FF9933">
                  <a:tint val="66000"/>
                  <a:satMod val="160000"/>
                </a:srgbClr>
              </a:gs>
              <a:gs pos="50000">
                <a:srgbClr val="FF9933">
                  <a:tint val="44500"/>
                  <a:satMod val="160000"/>
                </a:srgbClr>
              </a:gs>
              <a:gs pos="100000">
                <a:srgbClr val="FF9933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rgbClr val="5D9A3C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5D9A3C"/>
              </a:buClr>
              <a:buSzTx/>
              <a:buFont typeface="Arial" pitchFamily="34" charset="0"/>
              <a:buNone/>
              <a:tabLst/>
              <a:defRPr/>
            </a:pPr>
            <a:endParaRPr kumimoji="0" lang="en-GB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67544" y="2852936"/>
            <a:ext cx="8136384" cy="32993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000066"/>
              </a:buClr>
              <a:buSzPct val="70000"/>
              <a:buFont typeface="Wingdings" pitchFamily="2" charset="2"/>
              <a:buNone/>
            </a:pPr>
            <a:r>
              <a:rPr lang="ru-RU" altLang="zh-CN" sz="2800" b="1" dirty="0" smtClean="0">
                <a:solidFill>
                  <a:srgbClr val="07779D"/>
                </a:solidFill>
                <a:latin typeface="Arial Narrow" pitchFamily="34" charset="0"/>
                <a:ea typeface="宋体" pitchFamily="2" charset="-122"/>
              </a:rPr>
              <a:t>Жалоба редактора</a:t>
            </a:r>
            <a:r>
              <a:rPr lang="en-US" altLang="zh-CN" sz="2800" b="1" dirty="0" smtClean="0">
                <a:solidFill>
                  <a:srgbClr val="07779D"/>
                </a:solidFill>
                <a:latin typeface="Arial Narrow" pitchFamily="34" charset="0"/>
                <a:ea typeface="宋体" pitchFamily="2" charset="-122"/>
              </a:rPr>
              <a:t>: </a:t>
            </a:r>
            <a:endParaRPr lang="en-US" altLang="zh-CN" sz="2800" b="1" dirty="0">
              <a:solidFill>
                <a:srgbClr val="07779D"/>
              </a:solidFill>
              <a:latin typeface="Arial Narrow" pitchFamily="34" charset="0"/>
              <a:ea typeface="宋体" pitchFamily="2" charset="-122"/>
            </a:endParaRPr>
          </a:p>
          <a:p>
            <a:pPr algn="just">
              <a:spcBef>
                <a:spcPct val="20000"/>
              </a:spcBef>
              <a:buClr>
                <a:srgbClr val="000066"/>
              </a:buClr>
              <a:buSzPct val="70000"/>
              <a:buFont typeface="Wingdings" pitchFamily="2" charset="2"/>
              <a:buNone/>
            </a:pPr>
            <a:r>
              <a:rPr lang="en-US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“</a:t>
            </a:r>
            <a:r>
              <a:rPr lang="ru-RU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[Эта] статья находиться за гранью моего понимания. Я отказываюсь тратить время, пытаясь понять, что хотел сказать автор. Кроме того, я очень хочу отправить сообщение, что они не могут отправлять нам такой мусор и ждать, что мы будем приводить его в порядок. Мой опыт подсказывает, что если в резюме допущено более 6 грамматических ошибок, то не стоит тратить время на изучение остального текста</a:t>
            </a:r>
            <a:r>
              <a:rPr lang="en-US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”</a:t>
            </a:r>
            <a:r>
              <a:rPr lang="ru-RU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.</a:t>
            </a:r>
            <a:endParaRPr lang="en-US" altLang="zh-CN" sz="220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057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Исправляют ли издатели стиль статей</a:t>
            </a:r>
            <a:r>
              <a:rPr lang="en-GB" sz="3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sz="30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Autofit/>
          </a:bodyPr>
          <a:lstStyle/>
          <a:p>
            <a:pPr algn="just">
              <a:buClr>
                <a:srgbClr val="5D9A3C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Нет</a:t>
            </a:r>
            <a:r>
              <a:rPr lang="en-US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400" u="sng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Ответственностью автора</a:t>
            </a: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 является убедиться в том, что его статья отправлена для публикации в лучшем возможном виде</a:t>
            </a:r>
            <a:endParaRPr lang="en-GB" sz="2400" dirty="0" smtClean="0">
              <a:solidFill>
                <a:srgbClr val="7A7A7A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Однако</a:t>
            </a:r>
            <a:r>
              <a:rPr lang="en-GB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en-US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5D9A3C"/>
              </a:buCl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Издатели обычно предлагают поддержку авторам, менее знакомым с правилами международных публикаций. Смотрите более подробную информацию на сайте вашего издателя. </a:t>
            </a:r>
            <a:endParaRPr lang="en-US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5D9A3C"/>
              </a:buCl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Некоторые издатели проводят технический скрининг до экспертной оценки</a:t>
            </a:r>
            <a:r>
              <a:rPr lang="en-US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5D9A3C"/>
              </a:buClr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На сайте </a:t>
            </a:r>
            <a:r>
              <a:rPr lang="en-GB" sz="2400" u="sng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http://webshop.elsevier.com</a:t>
            </a:r>
            <a:r>
              <a:rPr lang="en-GB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предлагаются услуги по переводу и редактированию. </a:t>
            </a:r>
            <a:endParaRPr lang="en-US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6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387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51520" y="1628726"/>
            <a:ext cx="8712968" cy="792162"/>
          </a:xfrm>
          <a:prstGeom prst="rect">
            <a:avLst/>
          </a:prstGeom>
          <a:noFill/>
          <a:ln w="50800">
            <a:solidFill>
              <a:srgbClr val="5D9A3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79512" y="1753652"/>
            <a:ext cx="8892480" cy="49244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rgbClr val="FF9900"/>
              </a:buClr>
            </a:pPr>
            <a:r>
              <a:rPr lang="ru-RU" altLang="zh-CN" sz="26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Пишите понятно, объективно, аккуратно и кратко</a:t>
            </a:r>
            <a:endParaRPr lang="en-US" altLang="zh-CN" sz="2600" b="1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63272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Язык научной статьи</a:t>
            </a:r>
            <a:endParaRPr lang="en-US" sz="40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2808312"/>
          </a:xfrm>
        </p:spPr>
        <p:txBody>
          <a:bodyPr>
            <a:normAutofit/>
          </a:bodyPr>
          <a:lstStyle/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Секрет успешной научной статьи – в недопущении стандартных ошибок</a:t>
            </a:r>
            <a:r>
              <a:rPr lang="en-US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:</a:t>
            </a:r>
          </a:p>
          <a:p>
            <a:pPr lvl="1"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Конструкция предложений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Неверные времена глаголов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Смешение языков</a:t>
            </a:r>
            <a:endParaRPr lang="en-US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899592" y="4941168"/>
            <a:ext cx="7162800" cy="1384995"/>
          </a:xfrm>
          <a:prstGeom prst="rect">
            <a:avLst/>
          </a:prstGeom>
          <a:gradFill flip="none" rotWithShape="1">
            <a:gsLst>
              <a:gs pos="0">
                <a:srgbClr val="FF9933">
                  <a:tint val="66000"/>
                  <a:satMod val="160000"/>
                </a:srgbClr>
              </a:gs>
              <a:gs pos="50000">
                <a:srgbClr val="FF9933">
                  <a:tint val="44500"/>
                  <a:satMod val="160000"/>
                </a:srgbClr>
              </a:gs>
              <a:gs pos="100000">
                <a:srgbClr val="FF9933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rgbClr val="5D9A3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zh-CN" sz="2800" b="1" dirty="0" smtClean="0">
                <a:solidFill>
                  <a:srgbClr val="07779D"/>
                </a:solidFill>
                <a:latin typeface="Arial Narrow" pitchFamily="34" charset="0"/>
                <a:ea typeface="宋体" pitchFamily="2" charset="-122"/>
              </a:rPr>
              <a:t>Смотрите требования к тексту статей в разделе </a:t>
            </a:r>
            <a:r>
              <a:rPr lang="ru-RU" altLang="zh-CN" sz="2800" b="1" u="sng" dirty="0" smtClean="0">
                <a:solidFill>
                  <a:srgbClr val="07779D"/>
                </a:solidFill>
                <a:latin typeface="Arial Narrow" pitchFamily="34" charset="0"/>
                <a:ea typeface="宋体" pitchFamily="2" charset="-122"/>
              </a:rPr>
              <a:t>«Руководство для авторов»</a:t>
            </a:r>
            <a:r>
              <a:rPr lang="ru-RU" altLang="zh-CN" sz="2800" b="1" dirty="0" smtClean="0">
                <a:solidFill>
                  <a:srgbClr val="07779D"/>
                </a:solidFill>
                <a:latin typeface="Arial Narrow" pitchFamily="34" charset="0"/>
                <a:ea typeface="宋体" pitchFamily="2" charset="-122"/>
              </a:rPr>
              <a:t> выбранного вами для публикации журнала</a:t>
            </a:r>
            <a:endParaRPr lang="en-GB" sz="2800" b="1" dirty="0">
              <a:solidFill>
                <a:srgbClr val="07779D"/>
              </a:solidFill>
              <a:latin typeface="Arial Narrow" pitchFamily="34" charset="0"/>
            </a:endParaRPr>
          </a:p>
        </p:txBody>
      </p:sp>
      <p:pic>
        <p:nvPicPr>
          <p:cNvPr id="12" name="Picture 11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6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794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Язык научной статьи</a:t>
            </a:r>
            <a:r>
              <a:rPr lang="en-GB" sz="3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3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времена глаголов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altLang="zh-CN" sz="34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Использование времен глаголов</a:t>
            </a:r>
            <a:endParaRPr lang="en-US" altLang="zh-CN" sz="34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Резюме и Заключение</a:t>
            </a:r>
            <a:r>
              <a:rPr lang="en-US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: </a:t>
            </a: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прошедшее время</a:t>
            </a:r>
            <a:endParaRPr lang="en-US" altLang="zh-CN" sz="3400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Введение</a:t>
            </a:r>
            <a:r>
              <a:rPr lang="en-US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: </a:t>
            </a: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настоящее время</a:t>
            </a:r>
            <a:endParaRPr lang="en-US" altLang="zh-CN" sz="3400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Методы, Материалы и Результаты</a:t>
            </a:r>
            <a:r>
              <a:rPr lang="en-US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: </a:t>
            </a: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прошедшее время</a:t>
            </a:r>
            <a:endParaRPr lang="en-US" altLang="zh-CN" sz="3400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Дискуссия</a:t>
            </a:r>
            <a:r>
              <a:rPr lang="en-US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: </a:t>
            </a: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и прошедшее, и настоящее время</a:t>
            </a:r>
            <a:endParaRPr lang="en-US" altLang="zh-CN" sz="3400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en-GB" altLang="zh-CN" sz="3400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altLang="zh-CN" sz="34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Используйте прямые, короткие предложения</a:t>
            </a:r>
            <a:endParaRPr lang="en-US" altLang="zh-CN" sz="34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Длинные предложения вводят читателя в замешательство.</a:t>
            </a:r>
            <a:endParaRPr lang="en-US" altLang="zh-CN" sz="3400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Короткие предложения выглядят более профессионально.</a:t>
            </a:r>
            <a:endParaRPr lang="en-US" altLang="zh-CN" sz="3400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Сегодня </a:t>
            </a:r>
            <a:r>
              <a:rPr lang="ru-RU" altLang="zh-CN" sz="34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средняя длина </a:t>
            </a: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предложений в научных статьях – </a:t>
            </a:r>
            <a:r>
              <a:rPr lang="en-US" altLang="zh-CN" sz="34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12-17 </a:t>
            </a:r>
            <a:r>
              <a:rPr lang="ru-RU" altLang="zh-CN" sz="34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слов</a:t>
            </a:r>
            <a:r>
              <a:rPr lang="en-US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Одной идеи или факта на предложение достаточно</a:t>
            </a:r>
            <a:r>
              <a:rPr lang="en-US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Избегайте сложносочиненных предложений</a:t>
            </a:r>
            <a:r>
              <a:rPr lang="en-US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.</a:t>
            </a:r>
            <a:endParaRPr lang="en-US" dirty="0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414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221" name="Content Placeholder 9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1584175"/>
          </a:xfrm>
        </p:spPr>
        <p:txBody>
          <a:bodyPr>
            <a:normAutofit/>
          </a:bodyPr>
          <a:lstStyle/>
          <a:p>
            <a:pPr algn="ctr">
              <a:buClr>
                <a:srgbClr val="5D9A3C"/>
              </a:buClr>
              <a:buNone/>
            </a:pPr>
            <a:r>
              <a:rPr lang="ru-RU" altLang="zh-CN" sz="44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Как правильно структурировать статью</a:t>
            </a:r>
            <a:r>
              <a:rPr lang="en-GB" altLang="zh-CN" sz="44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</a:t>
            </a:r>
          </a:p>
          <a:p>
            <a:pPr>
              <a:lnSpc>
                <a:spcPct val="120000"/>
              </a:lnSpc>
              <a:buClr>
                <a:srgbClr val="5D9A3C"/>
              </a:buClr>
              <a:buNone/>
            </a:pPr>
            <a:endParaRPr lang="en-GB" altLang="zh-CN" sz="36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254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07295" y="-1"/>
            <a:ext cx="6336705" cy="6858001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altLang="zh-CN" sz="32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Читайте </a:t>
            </a:r>
            <a:r>
              <a:rPr lang="en-US" altLang="zh-CN" sz="32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‘</a:t>
            </a:r>
            <a:r>
              <a:rPr lang="ru-RU" altLang="zh-CN" sz="3200" b="1" i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Руководство для авторов</a:t>
            </a:r>
            <a:r>
              <a:rPr lang="en-US" altLang="zh-CN" sz="32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’!</a:t>
            </a:r>
            <a:endParaRPr lang="en-GB" sz="3200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683568" y="1340768"/>
            <a:ext cx="7992244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65000"/>
              </a:spcBef>
              <a:spcAft>
                <a:spcPts val="0"/>
              </a:spcAft>
              <a:buClr>
                <a:srgbClr val="5D9A3C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Вы можете найти</a:t>
            </a:r>
            <a:r>
              <a:rPr kumimoji="0" lang="ru-RU" altLang="zh-CN" sz="2000" i="0" u="none" strike="noStrike" kern="1200" cap="none" spc="0" normalizeH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  <a:r>
              <a:rPr kumimoji="0" lang="ru-RU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«Руководство для авторов» на домашней странице</a:t>
            </a:r>
            <a:r>
              <a:rPr kumimoji="0" lang="ru-RU" altLang="zh-CN" sz="2000" i="0" u="none" strike="noStrike" kern="1200" cap="none" spc="0" normalizeH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журнала на </a:t>
            </a:r>
            <a:r>
              <a:rPr kumimoji="0" lang="ru-RU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сайте </a:t>
            </a:r>
            <a:r>
              <a:rPr kumimoji="0" lang="en-GB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Elsevier.com</a:t>
            </a:r>
            <a:endParaRPr kumimoji="0" lang="en-US" altLang="zh-CN" sz="2000" i="0" u="none" strike="noStrike" kern="1200" cap="none" spc="0" normalizeH="0" baseline="0" noProof="0" dirty="0" smtClean="0">
              <a:ln>
                <a:noFill/>
              </a:ln>
              <a:solidFill>
                <a:srgbClr val="24789E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lvl="0" indent="-342900">
              <a:lnSpc>
                <a:spcPct val="90000"/>
              </a:lnSpc>
              <a:spcBef>
                <a:spcPct val="65000"/>
              </a:spcBef>
              <a:buClr>
                <a:srgbClr val="5D9A3C"/>
              </a:buClr>
              <a:buFont typeface="Wingdings" pitchFamily="2" charset="2"/>
              <a:buChar char="Ø"/>
              <a:defRPr/>
            </a:pPr>
            <a:r>
              <a:rPr kumimoji="0" lang="ru-RU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Придерживайтесь рекомендаций «Руководства для авторов» при написании статьи</a:t>
            </a:r>
            <a:r>
              <a:rPr kumimoji="0" lang="en-US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</a:t>
            </a:r>
            <a:r>
              <a:rPr kumimoji="0" lang="ru-RU" altLang="zh-CN" sz="2000" i="1" u="none" strike="noStrike" kern="1200" cap="none" spc="0" normalizeH="0" baseline="0" noProof="0" dirty="0" smtClean="0">
                <a:ln>
                  <a:noFill/>
                </a:ln>
                <a:solidFill>
                  <a:srgbClr val="5D9A3C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даже в самой первой версии </a:t>
            </a:r>
            <a:r>
              <a:rPr kumimoji="0" lang="en-US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(</a:t>
            </a:r>
            <a:r>
              <a:rPr kumimoji="0" lang="ru-RU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размещение текста</a:t>
            </a:r>
            <a:r>
              <a:rPr kumimoji="0" lang="en-US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</a:t>
            </a:r>
            <a:r>
              <a:rPr lang="ru-RU" altLang="zh-CN" sz="20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система условных обозначений</a:t>
            </a:r>
            <a:r>
              <a:rPr kumimoji="0" lang="en-US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</a:t>
            </a:r>
            <a:r>
              <a:rPr kumimoji="0" lang="ru-RU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рисунки и таблицы</a:t>
            </a:r>
            <a:r>
              <a:rPr kumimoji="0" lang="en-US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, </a:t>
            </a:r>
            <a:r>
              <a:rPr kumimoji="0" lang="ru-RU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ссылки и пр</a:t>
            </a:r>
            <a:r>
              <a:rPr kumimoji="0" lang="en-US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.). </a:t>
            </a:r>
            <a:r>
              <a:rPr kumimoji="0" lang="ru-RU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Это сэкономит время и вам, и редактору</a:t>
            </a:r>
            <a:r>
              <a:rPr kumimoji="0" lang="en-US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65000"/>
              </a:spcBef>
              <a:spcAft>
                <a:spcPts val="0"/>
              </a:spcAft>
              <a:buClr>
                <a:srgbClr val="5D9A3C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Редакторы (и рецензенты) не любят</a:t>
            </a:r>
            <a:r>
              <a:rPr kumimoji="0" lang="ru-RU" altLang="zh-CN" sz="2000" i="0" u="none" strike="noStrike" kern="1200" cap="none" spc="0" normalizeH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 тратить время на плохо подготовленные статьи</a:t>
            </a:r>
            <a:r>
              <a:rPr kumimoji="0" lang="en-US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24789E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. </a:t>
            </a:r>
          </a:p>
        </p:txBody>
      </p:sp>
      <p:grpSp>
        <p:nvGrpSpPr>
          <p:cNvPr id="2" name="Group 10"/>
          <p:cNvGrpSpPr/>
          <p:nvPr/>
        </p:nvGrpSpPr>
        <p:grpSpPr>
          <a:xfrm>
            <a:off x="971600" y="4383093"/>
            <a:ext cx="7505225" cy="2474907"/>
            <a:chOff x="1187624" y="3428999"/>
            <a:chExt cx="7272808" cy="3357743"/>
          </a:xfrm>
        </p:grpSpPr>
        <p:pic>
          <p:nvPicPr>
            <p:cNvPr id="14" name="Picture 13" descr="ls_jnlhomepage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7624" y="3428999"/>
              <a:ext cx="4032448" cy="33577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" name="Rounded Rectangle 14"/>
            <p:cNvSpPr/>
            <p:nvPr/>
          </p:nvSpPr>
          <p:spPr>
            <a:xfrm>
              <a:off x="3707904" y="3789040"/>
              <a:ext cx="792088" cy="86409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 descr="ls_jnlhomepage_gfa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0192" y="3573016"/>
              <a:ext cx="2160240" cy="2358523"/>
            </a:xfrm>
            <a:prstGeom prst="rect">
              <a:avLst/>
            </a:prstGeom>
          </p:spPr>
        </p:pic>
        <p:cxnSp>
          <p:nvCxnSpPr>
            <p:cNvPr id="17" name="Straight Arrow Connector 16"/>
            <p:cNvCxnSpPr/>
            <p:nvPr/>
          </p:nvCxnSpPr>
          <p:spPr>
            <a:xfrm>
              <a:off x="4499992" y="3861048"/>
              <a:ext cx="1872208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2" name="Picture 11" descr="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721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645443"/>
            <a:ext cx="8784976" cy="695325"/>
          </a:xfrm>
          <a:effectLst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en-US" sz="37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Общая структура научной статьи</a:t>
            </a:r>
            <a:endParaRPr lang="zh-CN" altLang="en-US" sz="3700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825873" y="1444796"/>
            <a:ext cx="6270625" cy="4725988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Bef>
                <a:spcPct val="0"/>
              </a:spcBef>
              <a:buClr>
                <a:srgbClr val="5D9A3C"/>
              </a:buClr>
            </a:pPr>
            <a:r>
              <a:rPr lang="ru-RU" altLang="zh-CN" sz="2200" b="1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Название</a:t>
            </a:r>
            <a:endParaRPr lang="en-US" altLang="zh-CN" sz="2200" b="1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5D9A3C"/>
              </a:buClr>
            </a:pPr>
            <a:r>
              <a:rPr lang="ru-RU" altLang="zh-CN" sz="2200" b="1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Резюме</a:t>
            </a:r>
            <a:endParaRPr lang="en-US" altLang="zh-CN" sz="2200" b="1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5D9A3C"/>
              </a:buClr>
            </a:pPr>
            <a:r>
              <a:rPr lang="ru-RU" altLang="zh-CN" sz="2200" b="1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Ключевые слова</a:t>
            </a:r>
            <a:endParaRPr lang="en-US" altLang="zh-CN" sz="2200" b="1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5D9A3C"/>
              </a:buClr>
            </a:pPr>
            <a:endParaRPr lang="en-US" altLang="zh-CN" sz="2200" b="1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spcBef>
                <a:spcPts val="600"/>
              </a:spcBef>
              <a:buClr>
                <a:srgbClr val="5D9A3C"/>
              </a:buClr>
            </a:pPr>
            <a:endParaRPr lang="ru-RU" altLang="zh-CN" sz="2200" b="1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spcBef>
                <a:spcPts val="600"/>
              </a:spcBef>
              <a:buClr>
                <a:srgbClr val="5D9A3C"/>
              </a:buClr>
            </a:pPr>
            <a:r>
              <a:rPr lang="ru-RU" altLang="zh-CN" sz="2200" b="1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Основной текст</a:t>
            </a:r>
          </a:p>
          <a:p>
            <a:pPr eaLnBrk="1" hangingPunct="1">
              <a:spcBef>
                <a:spcPts val="600"/>
              </a:spcBef>
              <a:buClr>
                <a:srgbClr val="5D9A3C"/>
              </a:buClr>
              <a:buNone/>
            </a:pPr>
            <a:r>
              <a:rPr lang="en-US" altLang="zh-CN" sz="2200" b="1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(</a:t>
            </a:r>
            <a:r>
              <a:rPr lang="ru-RU" altLang="zh-CN" sz="2200" b="1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принцип </a:t>
            </a:r>
            <a:r>
              <a:rPr lang="en-US" altLang="zh-CN" sz="2200" b="1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IMRAD)</a:t>
            </a:r>
          </a:p>
          <a:p>
            <a:pPr lvl="1" eaLnBrk="1" hangingPunct="1">
              <a:spcBef>
                <a:spcPct val="0"/>
              </a:spcBef>
              <a:buClr>
                <a:srgbClr val="5D9A3C"/>
              </a:buClr>
            </a:pPr>
            <a:r>
              <a:rPr lang="ru-RU" altLang="zh-CN" sz="2200" b="1" u="sng" dirty="0" smtClean="0">
                <a:solidFill>
                  <a:srgbClr val="006699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Введение</a:t>
            </a:r>
            <a:endParaRPr lang="en-US" altLang="zh-CN" sz="2200" b="1" dirty="0" smtClean="0">
              <a:solidFill>
                <a:srgbClr val="006699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 eaLnBrk="1" hangingPunct="1">
              <a:spcBef>
                <a:spcPct val="0"/>
              </a:spcBef>
              <a:buClr>
                <a:srgbClr val="5D9A3C"/>
              </a:buClr>
            </a:pPr>
            <a:r>
              <a:rPr lang="ru-RU" altLang="zh-CN" sz="2200" b="1" u="sng" dirty="0" smtClean="0">
                <a:solidFill>
                  <a:srgbClr val="006699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Методы</a:t>
            </a:r>
            <a:endParaRPr lang="en-US" altLang="zh-CN" sz="2200" b="1" dirty="0" smtClean="0">
              <a:solidFill>
                <a:srgbClr val="006699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 eaLnBrk="1" hangingPunct="1">
              <a:spcBef>
                <a:spcPct val="0"/>
              </a:spcBef>
              <a:buClr>
                <a:srgbClr val="5D9A3C"/>
              </a:buClr>
            </a:pPr>
            <a:r>
              <a:rPr lang="ru-RU" altLang="zh-CN" sz="2200" b="1" u="sng" dirty="0" smtClean="0">
                <a:solidFill>
                  <a:srgbClr val="006699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Результаты</a:t>
            </a:r>
            <a:endParaRPr lang="en-US" altLang="zh-CN" sz="2200" b="1" dirty="0" smtClean="0">
              <a:solidFill>
                <a:srgbClr val="006699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 eaLnBrk="1" hangingPunct="1">
              <a:spcBef>
                <a:spcPct val="0"/>
              </a:spcBef>
              <a:buClr>
                <a:srgbClr val="5D9A3C"/>
              </a:buClr>
            </a:pPr>
            <a:r>
              <a:rPr lang="ru-RU" altLang="zh-CN" sz="2200" b="1" u="sng" dirty="0" smtClean="0">
                <a:solidFill>
                  <a:srgbClr val="006699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Дискуссия</a:t>
            </a:r>
            <a:endParaRPr lang="en-US" altLang="zh-CN" sz="2200" b="1" dirty="0" smtClean="0">
              <a:solidFill>
                <a:srgbClr val="006699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5D9A3C"/>
              </a:buClr>
            </a:pPr>
            <a:endParaRPr lang="ru-RU" altLang="zh-CN" sz="2200" b="1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5D9A3C"/>
              </a:buClr>
            </a:pPr>
            <a:endParaRPr lang="en-US" altLang="zh-CN" sz="2200" b="1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5D9A3C"/>
              </a:buClr>
            </a:pPr>
            <a:r>
              <a:rPr lang="ru-RU" altLang="zh-CN" sz="2200" b="1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Заключение</a:t>
            </a:r>
            <a:endParaRPr lang="en-US" altLang="zh-CN" sz="2200" b="1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5D9A3C"/>
              </a:buClr>
            </a:pPr>
            <a:r>
              <a:rPr lang="ru-RU" altLang="zh-CN" sz="2200" b="1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Благодарности</a:t>
            </a:r>
            <a:endParaRPr lang="en-US" altLang="zh-CN" sz="2200" b="1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5D9A3C"/>
              </a:buClr>
            </a:pPr>
            <a:r>
              <a:rPr lang="ru-RU" altLang="zh-CN" sz="2200" b="1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Ссылки</a:t>
            </a:r>
            <a:endParaRPr lang="en-US" altLang="zh-CN" sz="2200" b="1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spcBef>
                <a:spcPct val="0"/>
              </a:spcBef>
              <a:buClr>
                <a:srgbClr val="5D9A3C"/>
              </a:buClr>
            </a:pPr>
            <a:r>
              <a:rPr lang="ru-RU" altLang="zh-CN" sz="2200" b="1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Вспомогательные материалы</a:t>
            </a:r>
            <a:endParaRPr lang="en-US" altLang="zh-CN" sz="2200" b="1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5228332" y="2714286"/>
            <a:ext cx="3232100" cy="2322513"/>
            <a:chOff x="4796413" y="2393993"/>
            <a:chExt cx="3232367" cy="2322186"/>
          </a:xfrm>
        </p:grpSpPr>
        <p:sp>
          <p:nvSpPr>
            <p:cNvPr id="4106" name="Text Box 5"/>
            <p:cNvSpPr txBox="1">
              <a:spLocks noChangeArrowheads="1"/>
            </p:cNvSpPr>
            <p:nvPr/>
          </p:nvSpPr>
          <p:spPr bwMode="auto">
            <a:xfrm>
              <a:off x="5160592" y="2781040"/>
              <a:ext cx="2868188" cy="1200160"/>
            </a:xfrm>
            <a:prstGeom prst="rect">
              <a:avLst/>
            </a:prstGeom>
            <a:solidFill>
              <a:srgbClr val="FFCC99">
                <a:alpha val="79999"/>
              </a:srgbClr>
            </a:solidFill>
            <a:ln w="25400">
              <a:solidFill>
                <a:srgbClr val="5D9A3C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ru-RU" altLang="zh-CN" sz="1600" b="1" dirty="0" smtClean="0">
                  <a:latin typeface="Arial" pitchFamily="34" charset="0"/>
                  <a:ea typeface="宋体" pitchFamily="2" charset="-122"/>
                  <a:cs typeface="Arial" pitchFamily="34" charset="0"/>
                </a:rPr>
                <a:t>Место в журнале ограничено</a:t>
              </a:r>
              <a:endParaRPr lang="en-US" altLang="zh-CN" sz="1600" b="1" dirty="0" smtClean="0">
                <a:latin typeface="Arial" pitchFamily="34" charset="0"/>
                <a:ea typeface="宋体" pitchFamily="2" charset="-122"/>
                <a:cs typeface="Arial" pitchFamily="34" charset="0"/>
              </a:endParaRPr>
            </a:p>
            <a:p>
              <a:pPr algn="ctr" eaLnBrk="0" hangingPunct="0">
                <a:spcBef>
                  <a:spcPct val="50000"/>
                </a:spcBef>
              </a:pPr>
              <a:r>
                <a:rPr lang="ru-RU" altLang="zh-CN" sz="1600" b="1" dirty="0" smtClean="0">
                  <a:latin typeface="Arial" pitchFamily="34" charset="0"/>
                  <a:ea typeface="宋体" pitchFamily="2" charset="-122"/>
                  <a:cs typeface="Arial" pitchFamily="34" charset="0"/>
                </a:rPr>
                <a:t>Пишите как можно более конспективно.</a:t>
              </a:r>
              <a:endParaRPr lang="en-US" altLang="zh-CN" sz="1600" b="1" i="1" dirty="0" smtClean="0"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4107" name="AutoShape 6"/>
            <p:cNvSpPr>
              <a:spLocks/>
            </p:cNvSpPr>
            <p:nvPr/>
          </p:nvSpPr>
          <p:spPr bwMode="auto">
            <a:xfrm>
              <a:off x="4796413" y="2393993"/>
              <a:ext cx="252427" cy="2322186"/>
            </a:xfrm>
            <a:prstGeom prst="rightBrace">
              <a:avLst>
                <a:gd name="adj1" fmla="val 87608"/>
                <a:gd name="adj2" fmla="val 50000"/>
              </a:avLst>
            </a:prstGeom>
            <a:noFill/>
            <a:ln w="38100">
              <a:solidFill>
                <a:srgbClr val="5D9A3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000">
                <a:latin typeface="Times" pitchFamily="18" charset="0"/>
              </a:endParaRP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5228332" y="1407857"/>
            <a:ext cx="3230512" cy="1323439"/>
            <a:chOff x="4796989" y="1357480"/>
            <a:chExt cx="4167500" cy="1146173"/>
          </a:xfrm>
        </p:grpSpPr>
        <p:sp>
          <p:nvSpPr>
            <p:cNvPr id="4104" name="Text Box 4"/>
            <p:cNvSpPr txBox="1">
              <a:spLocks noChangeArrowheads="1"/>
            </p:cNvSpPr>
            <p:nvPr/>
          </p:nvSpPr>
          <p:spPr bwMode="auto">
            <a:xfrm>
              <a:off x="5220073" y="1357480"/>
              <a:ext cx="3744416" cy="1146173"/>
            </a:xfrm>
            <a:prstGeom prst="rect">
              <a:avLst/>
            </a:prstGeom>
            <a:solidFill>
              <a:srgbClr val="FFCC99">
                <a:alpha val="79999"/>
              </a:srgbClr>
            </a:solidFill>
            <a:ln w="25400">
              <a:solidFill>
                <a:srgbClr val="5D9A3C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ru-RU" altLang="zh-CN" sz="1600" b="1" dirty="0" smtClean="0">
                  <a:latin typeface="Arial" pitchFamily="34" charset="0"/>
                  <a:ea typeface="宋体" pitchFamily="2" charset="-122"/>
                  <a:cs typeface="Arial" pitchFamily="34" charset="0"/>
                </a:rPr>
                <a:t>Сделайте их удобными для индексирования и поиска</a:t>
              </a:r>
              <a:r>
                <a:rPr lang="en-US" altLang="zh-CN" sz="1600" b="1" dirty="0" smtClean="0">
                  <a:latin typeface="Arial" pitchFamily="34" charset="0"/>
                  <a:ea typeface="宋体" pitchFamily="2" charset="-122"/>
                  <a:cs typeface="Arial" pitchFamily="34" charset="0"/>
                </a:rPr>
                <a:t>! (</a:t>
              </a:r>
              <a:r>
                <a:rPr lang="ru-RU" altLang="zh-CN" sz="1600" b="1" dirty="0" smtClean="0">
                  <a:latin typeface="Arial" pitchFamily="34" charset="0"/>
                  <a:ea typeface="宋体" pitchFamily="2" charset="-122"/>
                  <a:cs typeface="Arial" pitchFamily="34" charset="0"/>
                </a:rPr>
                <a:t>информативно</a:t>
              </a:r>
              <a:r>
                <a:rPr lang="en-US" altLang="zh-CN" sz="1600" b="1" dirty="0" smtClean="0">
                  <a:latin typeface="Arial" pitchFamily="34" charset="0"/>
                  <a:ea typeface="宋体" pitchFamily="2" charset="-122"/>
                  <a:cs typeface="Arial" pitchFamily="34" charset="0"/>
                </a:rPr>
                <a:t>, </a:t>
              </a:r>
              <a:r>
                <a:rPr lang="ru-RU" altLang="zh-CN" sz="1600" b="1" dirty="0" smtClean="0">
                  <a:latin typeface="Arial" pitchFamily="34" charset="0"/>
                  <a:ea typeface="宋体" pitchFamily="2" charset="-122"/>
                  <a:cs typeface="Arial" pitchFamily="34" charset="0"/>
                </a:rPr>
                <a:t>привлекательно</a:t>
              </a:r>
              <a:r>
                <a:rPr lang="en-US" altLang="zh-CN" sz="1600" b="1" dirty="0" smtClean="0">
                  <a:latin typeface="Arial" pitchFamily="34" charset="0"/>
                  <a:ea typeface="宋体" pitchFamily="2" charset="-122"/>
                  <a:cs typeface="Arial" pitchFamily="34" charset="0"/>
                </a:rPr>
                <a:t>, </a:t>
              </a:r>
              <a:r>
                <a:rPr lang="ru-RU" altLang="zh-CN" sz="1600" b="1" dirty="0" smtClean="0">
                  <a:latin typeface="Arial" pitchFamily="34" charset="0"/>
                  <a:ea typeface="宋体" pitchFamily="2" charset="-122"/>
                  <a:cs typeface="Arial" pitchFamily="34" charset="0"/>
                </a:rPr>
                <a:t>эффективно</a:t>
              </a:r>
              <a:r>
                <a:rPr lang="en-US" altLang="zh-CN" sz="1600" b="1" dirty="0" smtClean="0">
                  <a:latin typeface="Arial" pitchFamily="34" charset="0"/>
                  <a:ea typeface="宋体" pitchFamily="2" charset="-122"/>
                  <a:cs typeface="Arial" pitchFamily="34" charset="0"/>
                </a:rPr>
                <a:t>)</a:t>
              </a:r>
              <a:endParaRPr lang="en-US" altLang="zh-CN" sz="1600" b="1" dirty="0"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4105" name="AutoShape 7"/>
            <p:cNvSpPr>
              <a:spLocks/>
            </p:cNvSpPr>
            <p:nvPr/>
          </p:nvSpPr>
          <p:spPr bwMode="auto">
            <a:xfrm>
              <a:off x="4796989" y="1424103"/>
              <a:ext cx="173083" cy="924777"/>
            </a:xfrm>
            <a:prstGeom prst="rightBrace">
              <a:avLst>
                <a:gd name="adj1" fmla="val 38962"/>
                <a:gd name="adj2" fmla="val 50000"/>
              </a:avLst>
            </a:prstGeom>
            <a:noFill/>
            <a:ln w="38100">
              <a:solidFill>
                <a:srgbClr val="5D9A3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2" name="Line 10"/>
          <p:cNvSpPr>
            <a:spLocks noChangeShapeType="1"/>
          </p:cNvSpPr>
          <p:nvPr/>
        </p:nvSpPr>
        <p:spPr bwMode="auto">
          <a:xfrm>
            <a:off x="2051050" y="2731296"/>
            <a:ext cx="2667000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03" name="Line 11"/>
          <p:cNvSpPr>
            <a:spLocks noChangeShapeType="1"/>
          </p:cNvSpPr>
          <p:nvPr/>
        </p:nvSpPr>
        <p:spPr bwMode="auto">
          <a:xfrm>
            <a:off x="2051050" y="4797152"/>
            <a:ext cx="2667000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4" name="Picture 13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18749" y="2443733"/>
            <a:ext cx="4861494" cy="286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91076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Порядок написания статьи</a:t>
            </a:r>
            <a:endParaRPr lang="en-US" sz="4000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None/>
            </a:pPr>
            <a:r>
              <a:rPr lang="ru-RU" sz="3400" b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Начинайте писать в следующем порядке:</a:t>
            </a:r>
            <a:endParaRPr lang="en-GB" sz="3400" b="1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GB" altLang="zh-CN" dirty="0" smtClean="0">
              <a:latin typeface="Verdana" pitchFamily="34" charset="0"/>
              <a:ea typeface="宋体" charset="-122"/>
            </a:endParaRPr>
          </a:p>
          <a:p>
            <a:endParaRPr lang="en-GB" altLang="zh-CN" dirty="0" smtClean="0">
              <a:latin typeface="Verdana" pitchFamily="34" charset="0"/>
              <a:ea typeface="宋体" charset="-122"/>
            </a:endParaRPr>
          </a:p>
          <a:p>
            <a:endParaRPr lang="en-GB" altLang="zh-CN" dirty="0" smtClean="0">
              <a:latin typeface="Verdana" pitchFamily="34" charset="0"/>
              <a:ea typeface="宋体" charset="-122"/>
            </a:endParaRPr>
          </a:p>
          <a:p>
            <a:endParaRPr lang="en-GB" altLang="zh-CN" dirty="0" smtClean="0">
              <a:latin typeface="Verdana" pitchFamily="34" charset="0"/>
              <a:ea typeface="宋体" charset="-122"/>
            </a:endParaRPr>
          </a:p>
          <a:p>
            <a:endParaRPr lang="en-GB" altLang="zh-CN" dirty="0" smtClean="0">
              <a:latin typeface="Verdana" pitchFamily="34" charset="0"/>
              <a:ea typeface="宋体" charset="-122"/>
            </a:endParaRPr>
          </a:p>
          <a:p>
            <a:endParaRPr lang="en-GB" altLang="zh-CN" dirty="0" smtClean="0">
              <a:latin typeface="Verdana" pitchFamily="34" charset="0"/>
              <a:ea typeface="宋体" charset="-122"/>
            </a:endParaRPr>
          </a:p>
          <a:p>
            <a:endParaRPr lang="en-GB" altLang="zh-CN" dirty="0" smtClean="0">
              <a:latin typeface="Verdana" pitchFamily="34" charset="0"/>
              <a:ea typeface="宋体" charset="-122"/>
            </a:endParaRPr>
          </a:p>
          <a:p>
            <a:endParaRPr lang="en-GB" altLang="zh-CN" dirty="0" smtClean="0">
              <a:latin typeface="Verdana" pitchFamily="34" charset="0"/>
              <a:ea typeface="宋体" charset="-122"/>
            </a:endParaRPr>
          </a:p>
          <a:p>
            <a:endParaRPr lang="en-GB" altLang="zh-CN" dirty="0" smtClean="0">
              <a:latin typeface="Verdana" pitchFamily="34" charset="0"/>
              <a:ea typeface="宋体" charset="-122"/>
            </a:endParaRPr>
          </a:p>
          <a:p>
            <a:endParaRPr lang="en-GB" altLang="zh-CN" dirty="0" smtClean="0">
              <a:latin typeface="Verdana" pitchFamily="34" charset="0"/>
              <a:ea typeface="宋体" charset="-122"/>
            </a:endParaRPr>
          </a:p>
          <a:p>
            <a:pPr>
              <a:buFont typeface="Wingdings" pitchFamily="2" charset="2"/>
              <a:buNone/>
            </a:pPr>
            <a:endParaRPr lang="en-GB" altLang="zh-CN" sz="34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ru-RU" altLang="zh-CN" sz="34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altLang="zh-CN" sz="34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ru-RU" altLang="zh-CN" sz="34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Чтобы избежать «писательского ступора»</a:t>
            </a:r>
            <a:endParaRPr lang="en-GB" altLang="zh-CN" sz="34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ru-RU" altLang="zh-CN" sz="34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Сначала просто напишите </a:t>
            </a:r>
            <a:r>
              <a:rPr lang="en-GB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– </a:t>
            </a:r>
            <a:r>
              <a:rPr lang="ru-RU" altLang="zh-CN" sz="3400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потом перепишете правильно</a:t>
            </a:r>
            <a:endParaRPr lang="en-GB" altLang="zh-CN" sz="3400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</p:txBody>
      </p:sp>
      <p:sp>
        <p:nvSpPr>
          <p:cNvPr id="6" name="Text Box 13" descr="White marble"/>
          <p:cNvSpPr txBox="1">
            <a:spLocks noChangeArrowheads="1"/>
          </p:cNvSpPr>
          <p:nvPr/>
        </p:nvSpPr>
        <p:spPr bwMode="auto">
          <a:xfrm>
            <a:off x="1403350" y="3429000"/>
            <a:ext cx="1873250" cy="588963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 smtClean="0">
                <a:latin typeface="Arial Narrow" pitchFamily="34" charset="0"/>
              </a:rPr>
              <a:t>Методы</a:t>
            </a:r>
            <a:endParaRPr lang="en-US" sz="3200" dirty="0">
              <a:latin typeface="Arial Narrow" pitchFamily="34" charset="0"/>
            </a:endParaRPr>
          </a:p>
        </p:txBody>
      </p:sp>
      <p:sp>
        <p:nvSpPr>
          <p:cNvPr id="7" name="Text Box 14" descr="White marble"/>
          <p:cNvSpPr txBox="1">
            <a:spLocks noChangeArrowheads="1"/>
          </p:cNvSpPr>
          <p:nvPr/>
        </p:nvSpPr>
        <p:spPr bwMode="auto">
          <a:xfrm>
            <a:off x="3419474" y="3429000"/>
            <a:ext cx="2016621" cy="58477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Arial Narrow" pitchFamily="34" charset="0"/>
              </a:rPr>
              <a:t>Результаты</a:t>
            </a:r>
            <a:endParaRPr lang="en-US" sz="3200" dirty="0">
              <a:latin typeface="Arial Narrow" pitchFamily="34" charset="0"/>
            </a:endParaRPr>
          </a:p>
        </p:txBody>
      </p:sp>
      <p:sp>
        <p:nvSpPr>
          <p:cNvPr id="8" name="Text Box 15" descr="White marble"/>
          <p:cNvSpPr txBox="1">
            <a:spLocks noChangeArrowheads="1"/>
          </p:cNvSpPr>
          <p:nvPr/>
        </p:nvSpPr>
        <p:spPr bwMode="auto">
          <a:xfrm>
            <a:off x="5508625" y="3429000"/>
            <a:ext cx="1790875" cy="58477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Arial Narrow" pitchFamily="34" charset="0"/>
              </a:rPr>
              <a:t>Дискуссия</a:t>
            </a:r>
            <a:endParaRPr lang="en-US" sz="3200" dirty="0">
              <a:latin typeface="Arial Narrow" pitchFamily="34" charset="0"/>
            </a:endParaRPr>
          </a:p>
        </p:txBody>
      </p:sp>
      <p:sp>
        <p:nvSpPr>
          <p:cNvPr id="9" name="Text Box 17" descr="White marble"/>
          <p:cNvSpPr txBox="1">
            <a:spLocks noChangeArrowheads="1"/>
          </p:cNvSpPr>
          <p:nvPr/>
        </p:nvSpPr>
        <p:spPr bwMode="auto">
          <a:xfrm>
            <a:off x="2339975" y="2708275"/>
            <a:ext cx="2093843" cy="58477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Arial Narrow" pitchFamily="34" charset="0"/>
              </a:rPr>
              <a:t>Заключение</a:t>
            </a:r>
            <a:endParaRPr lang="en-US" sz="3200" dirty="0">
              <a:latin typeface="Arial Narrow" pitchFamily="34" charset="0"/>
            </a:endParaRPr>
          </a:p>
        </p:txBody>
      </p:sp>
      <p:sp>
        <p:nvSpPr>
          <p:cNvPr id="10" name="Rectangle 18" descr="White marble"/>
          <p:cNvSpPr>
            <a:spLocks noChangeArrowheads="1"/>
          </p:cNvSpPr>
          <p:nvPr/>
        </p:nvSpPr>
        <p:spPr bwMode="auto">
          <a:xfrm>
            <a:off x="971550" y="4149725"/>
            <a:ext cx="6696075" cy="935038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dirty="0" smtClean="0">
                <a:latin typeface="Arial Narrow" pitchFamily="34" charset="0"/>
                <a:sym typeface="Wingdings" pitchFamily="2" charset="2"/>
              </a:rPr>
              <a:t>Рисунки / таблицы (ваши данные)</a:t>
            </a:r>
            <a:endParaRPr lang="en-US" sz="3200" dirty="0">
              <a:latin typeface="Arial Narrow" pitchFamily="34" charset="0"/>
            </a:endParaRPr>
          </a:p>
        </p:txBody>
      </p:sp>
      <p:sp>
        <p:nvSpPr>
          <p:cNvPr id="11" name="Text Box 19" descr="White marble"/>
          <p:cNvSpPr txBox="1">
            <a:spLocks noChangeArrowheads="1"/>
          </p:cNvSpPr>
          <p:nvPr/>
        </p:nvSpPr>
        <p:spPr bwMode="auto">
          <a:xfrm>
            <a:off x="4716016" y="2708920"/>
            <a:ext cx="1720343" cy="58477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Arial Narrow" pitchFamily="34" charset="0"/>
              </a:rPr>
              <a:t>Введение</a:t>
            </a:r>
            <a:endParaRPr lang="en-US" sz="3200" dirty="0">
              <a:latin typeface="Arial Narrow" pitchFamily="34" charset="0"/>
            </a:endParaRPr>
          </a:p>
        </p:txBody>
      </p:sp>
      <p:sp>
        <p:nvSpPr>
          <p:cNvPr id="12" name="Text Box 20" descr="White marble"/>
          <p:cNvSpPr txBox="1">
            <a:spLocks noChangeArrowheads="1"/>
          </p:cNvSpPr>
          <p:nvPr/>
        </p:nvSpPr>
        <p:spPr bwMode="auto">
          <a:xfrm>
            <a:off x="2916238" y="1989138"/>
            <a:ext cx="3400290" cy="58477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Arial Narrow" pitchFamily="34" charset="0"/>
              </a:rPr>
              <a:t>Название и Резюме</a:t>
            </a:r>
            <a:r>
              <a:rPr lang="en-GB" sz="3200" dirty="0" smtClean="0">
                <a:latin typeface="Arial Narrow" pitchFamily="34" charset="0"/>
              </a:rPr>
              <a:t> </a:t>
            </a:r>
            <a:endParaRPr lang="en-US" sz="3200" dirty="0">
              <a:latin typeface="Arial Narrow" pitchFamily="34" charset="0"/>
            </a:endParaRPr>
          </a:p>
        </p:txBody>
      </p:sp>
      <p:sp>
        <p:nvSpPr>
          <p:cNvPr id="13" name="Up Arrow 12"/>
          <p:cNvSpPr>
            <a:spLocks noChangeArrowheads="1"/>
          </p:cNvSpPr>
          <p:nvPr/>
        </p:nvSpPr>
        <p:spPr bwMode="auto">
          <a:xfrm>
            <a:off x="8172450" y="2133600"/>
            <a:ext cx="431800" cy="2879725"/>
          </a:xfrm>
          <a:prstGeom prst="upArrow">
            <a:avLst>
              <a:gd name="adj1" fmla="val 50000"/>
              <a:gd name="adj2" fmla="val 50018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4" name="Picture 13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319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555776" y="-1"/>
            <a:ext cx="6336705" cy="6858001"/>
          </a:xfrm>
          <a:prstGeom prst="rect">
            <a:avLst/>
          </a:prstGeom>
        </p:spPr>
      </p:pic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488758" cy="7064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  </a:t>
            </a:r>
            <a:r>
              <a:rPr lang="en-US" altLang="zh-C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</a:t>
            </a:r>
            <a:r>
              <a:rPr lang="ru-RU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Название</a:t>
            </a:r>
            <a:endParaRPr lang="en-US" altLang="zh-CN" sz="4000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196752"/>
            <a:ext cx="8568952" cy="4104928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0"/>
              </a:spcBef>
              <a:buClr>
                <a:srgbClr val="5D9A3C"/>
              </a:buClr>
              <a:buFont typeface="Wingdings" pitchFamily="2" charset="2"/>
              <a:buChar char="Ø"/>
              <a:defRPr/>
            </a:pPr>
            <a:r>
              <a:rPr lang="ru-RU" altLang="zh-CN" sz="24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Ваш шанс привлечь внимание читателя</a:t>
            </a:r>
            <a:endParaRPr lang="en-GB" altLang="zh-CN" sz="2400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742950" lvl="2" indent="-342900">
              <a:spcBef>
                <a:spcPts val="0"/>
              </a:spcBef>
              <a:buClr>
                <a:srgbClr val="5D9A3C"/>
              </a:buClr>
              <a:buFont typeface="Wingdings" pitchFamily="2" charset="2"/>
              <a:buChar char="Ø"/>
              <a:defRPr/>
            </a:pPr>
            <a:r>
              <a:rPr lang="ru-RU" altLang="zh-CN" sz="20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Помните</a:t>
            </a:r>
            <a:r>
              <a:rPr lang="en-GB" altLang="zh-CN" sz="20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: </a:t>
            </a:r>
            <a:r>
              <a:rPr lang="ru-RU" altLang="zh-CN" sz="20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читатели – это потенциальные авторы, которые будут цитировать вашу статью</a:t>
            </a:r>
            <a:endParaRPr lang="en-GB" altLang="zh-CN" sz="2000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lvl="1" indent="-342900">
              <a:spcBef>
                <a:spcPts val="0"/>
              </a:spcBef>
              <a:buClr>
                <a:srgbClr val="5D9A3C"/>
              </a:buClr>
              <a:buFont typeface="Wingdings" pitchFamily="2" charset="2"/>
              <a:buChar char="Ø"/>
              <a:defRPr/>
            </a:pPr>
            <a:r>
              <a:rPr lang="ru-RU" altLang="zh-CN" sz="24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Придерживайтесь краткого, информативного стиля</a:t>
            </a:r>
            <a:endParaRPr lang="en-GB" altLang="zh-CN" sz="2400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lvl="1" indent="-342900">
              <a:spcBef>
                <a:spcPts val="0"/>
              </a:spcBef>
              <a:buClr>
                <a:srgbClr val="5D9A3C"/>
              </a:buClr>
              <a:buFont typeface="Wingdings" pitchFamily="2" charset="2"/>
              <a:buChar char="Ø"/>
              <a:defRPr/>
            </a:pPr>
            <a:r>
              <a:rPr lang="ru-RU" altLang="zh-CN" sz="24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Рецензенты проверят, насколько точно ваше Название</a:t>
            </a:r>
            <a:r>
              <a:rPr lang="en-GB" altLang="zh-CN" sz="24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  <a:r>
              <a:rPr lang="ru-RU" altLang="zh-CN" sz="24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 насколько оно отражает содержание статьи </a:t>
            </a:r>
            <a:endParaRPr lang="en-GB" altLang="zh-CN" sz="2400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lvl="1" indent="-342900">
              <a:spcBef>
                <a:spcPts val="0"/>
              </a:spcBef>
              <a:buClr>
                <a:srgbClr val="5D9A3C"/>
              </a:buClr>
              <a:buFont typeface="Wingdings" pitchFamily="2" charset="2"/>
              <a:buChar char="Ø"/>
              <a:defRPr/>
            </a:pPr>
            <a:r>
              <a:rPr lang="ru-RU" altLang="zh-CN" sz="24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Редакторы не любят бессмысленные или неадекватные содержанию названия</a:t>
            </a:r>
            <a:endParaRPr lang="en-GB" altLang="zh-CN" sz="2400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lvl="1" indent="-342900">
              <a:spcBef>
                <a:spcPts val="0"/>
              </a:spcBef>
              <a:buClr>
                <a:srgbClr val="5D9A3C"/>
              </a:buClr>
              <a:buFont typeface="Wingdings" pitchFamily="2" charset="2"/>
              <a:buChar char="Ø"/>
              <a:defRPr/>
            </a:pPr>
            <a:r>
              <a:rPr lang="ru-RU" altLang="zh-CN" sz="24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 возможности, избегайте жаргонизмов и аббревиатур</a:t>
            </a:r>
            <a:endParaRPr lang="en-GB" altLang="zh-CN" sz="2400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lvl="1" indent="-342900">
              <a:spcBef>
                <a:spcPts val="0"/>
              </a:spcBef>
              <a:buClr>
                <a:srgbClr val="5D9A3C"/>
              </a:buClr>
              <a:buFont typeface="Wingdings" pitchFamily="2" charset="2"/>
              <a:buChar char="Ø"/>
              <a:defRPr/>
            </a:pPr>
            <a:r>
              <a:rPr lang="ru-RU" altLang="zh-CN" sz="24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Ориентируйтесь на максимально широкую аудиторию</a:t>
            </a:r>
            <a:endParaRPr lang="en-GB" altLang="zh-CN" sz="2400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42900" lvl="1" indent="-342900">
              <a:spcBef>
                <a:spcPts val="0"/>
              </a:spcBef>
              <a:buClr>
                <a:srgbClr val="5D9A3C"/>
              </a:buClr>
              <a:buFont typeface="Wingdings" pitchFamily="2" charset="2"/>
              <a:buChar char="Ø"/>
              <a:defRPr/>
            </a:pPr>
            <a:r>
              <a:rPr lang="ru-RU" altLang="zh-CN" sz="24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Обсудите название с соавторами</a:t>
            </a:r>
            <a:endParaRPr lang="en-US" altLang="zh-CN" sz="2400" dirty="0" smtClean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0085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1907704" y="-1"/>
            <a:ext cx="6336705" cy="6858001"/>
          </a:xfrm>
          <a:prstGeom prst="rect">
            <a:avLst/>
          </a:prstGeom>
        </p:spPr>
      </p:pic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88640"/>
            <a:ext cx="7144270" cy="6858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Резюме</a:t>
            </a:r>
            <a:endParaRPr lang="en-US" sz="4000" b="1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1196752"/>
            <a:ext cx="8280524" cy="50548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 fontAlgn="auto">
              <a:spcBef>
                <a:spcPts val="600"/>
              </a:spcBef>
              <a:spcAft>
                <a:spcPts val="0"/>
              </a:spcAft>
              <a:buClr>
                <a:srgbClr val="5D9A3C"/>
              </a:buClr>
              <a:buSzPct val="110000"/>
              <a:defRPr/>
            </a:pPr>
            <a:r>
              <a:rPr lang="en-US" altLang="zh-CN" sz="2800" dirty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… </a:t>
            </a:r>
            <a:r>
              <a:rPr lang="ru-RU" altLang="zh-CN" sz="2400" dirty="0" smtClean="0">
                <a:solidFill>
                  <a:srgbClr val="24789E"/>
                </a:solidFill>
                <a:latin typeface="Arial" pitchFamily="34" charset="0"/>
                <a:cs typeface="Arial" pitchFamily="34" charset="0"/>
              </a:rPr>
              <a:t>размещается</a:t>
            </a:r>
            <a:r>
              <a:rPr lang="ru-RU" altLang="zh-CN" sz="24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 в свободном доступе </a:t>
            </a:r>
            <a:r>
              <a:rPr lang="ru-RU" sz="2400" dirty="0" smtClean="0">
                <a:solidFill>
                  <a:srgbClr val="24789E"/>
                </a:solidFill>
                <a:latin typeface="Arial" pitchFamily="34" charset="0"/>
                <a:cs typeface="Arial" pitchFamily="34" charset="0"/>
              </a:rPr>
              <a:t>в электронных базах поиска и индексирования </a:t>
            </a:r>
            <a:r>
              <a:rPr lang="en-US" sz="2400" dirty="0" smtClean="0">
                <a:solidFill>
                  <a:srgbClr val="24789E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GB" sz="2400" dirty="0">
                <a:solidFill>
                  <a:srgbClr val="24789E"/>
                </a:solidFill>
                <a:latin typeface="Arial" pitchFamily="34" charset="0"/>
                <a:cs typeface="Arial" pitchFamily="34" charset="0"/>
              </a:rPr>
              <a:t>PubMed, Medline, Embase, </a:t>
            </a:r>
            <a:r>
              <a:rPr lang="en-GB" sz="2400" dirty="0" smtClean="0">
                <a:solidFill>
                  <a:srgbClr val="24789E"/>
                </a:solidFill>
                <a:latin typeface="Arial" pitchFamily="34" charset="0"/>
                <a:cs typeface="Arial" pitchFamily="34" charset="0"/>
              </a:rPr>
              <a:t>Scopus</a:t>
            </a:r>
            <a:r>
              <a:rPr lang="en-GB" sz="2400" dirty="0">
                <a:solidFill>
                  <a:srgbClr val="24789E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2400" dirty="0" smtClean="0">
                <a:solidFill>
                  <a:srgbClr val="24789E"/>
                </a:solidFill>
                <a:latin typeface="Arial" pitchFamily="34" charset="0"/>
                <a:cs typeface="Arial" pitchFamily="34" charset="0"/>
              </a:rPr>
              <a:t>....]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Clr>
                <a:srgbClr val="5D9A3C"/>
              </a:buClr>
              <a:buFont typeface="Arial" pitchFamily="34" charset="0"/>
              <a:buChar char="–"/>
              <a:defRPr/>
            </a:pPr>
            <a:r>
              <a:rPr lang="ru-RU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Это </a:t>
            </a:r>
            <a:r>
              <a:rPr lang="ru-RU" altLang="zh-CN" sz="28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реклама вашей статьи</a:t>
            </a:r>
            <a:r>
              <a:rPr lang="en-US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. </a:t>
            </a:r>
            <a:r>
              <a:rPr lang="ru-RU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Сделайте его интересным и понятным без прочтения всей статьи</a:t>
            </a:r>
            <a:r>
              <a:rPr lang="en-US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.</a:t>
            </a:r>
            <a:endParaRPr lang="en-US" altLang="zh-CN" sz="2800" dirty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Clr>
                <a:srgbClr val="5D9A3C"/>
              </a:buClr>
              <a:buFont typeface="Arial" pitchFamily="34" charset="0"/>
              <a:buChar char="–"/>
              <a:defRPr/>
            </a:pPr>
            <a:r>
              <a:rPr lang="ru-RU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Пишите </a:t>
            </a:r>
            <a:r>
              <a:rPr lang="ru-RU" altLang="zh-CN" sz="28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точно </a:t>
            </a:r>
            <a:r>
              <a:rPr lang="ru-RU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 </a:t>
            </a:r>
            <a:r>
              <a:rPr lang="ru-RU" altLang="zh-CN" sz="28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 делу</a:t>
            </a:r>
            <a:r>
              <a:rPr lang="en-US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!</a:t>
            </a:r>
            <a:endParaRPr lang="en-US" altLang="zh-CN" sz="2800" dirty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Clr>
                <a:srgbClr val="5D9A3C"/>
              </a:buClr>
              <a:buFont typeface="Arial" pitchFamily="34" charset="0"/>
              <a:buChar char="–"/>
              <a:defRPr/>
            </a:pPr>
            <a:r>
              <a:rPr lang="ru-RU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Понятное резюме</a:t>
            </a:r>
            <a:r>
              <a:rPr lang="en-US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  <a:r>
              <a:rPr lang="ru-RU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значительно влияет на дальнейшее прочтение вашей статьи</a:t>
            </a:r>
            <a:r>
              <a:rPr lang="en-US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.</a:t>
            </a:r>
            <a:endParaRPr lang="en-US" altLang="zh-CN" sz="2800" dirty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Clr>
                <a:srgbClr val="5D9A3C"/>
              </a:buClr>
              <a:buFont typeface="Arial" pitchFamily="34" charset="0"/>
              <a:buChar char="–"/>
              <a:defRPr/>
            </a:pPr>
            <a:r>
              <a:rPr lang="ru-RU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Будьте по возможности </a:t>
            </a:r>
            <a:r>
              <a:rPr lang="ru-RU" altLang="zh-CN" sz="28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кратки</a:t>
            </a:r>
            <a:r>
              <a:rPr lang="en-US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!!!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Clr>
                <a:srgbClr val="5D9A3C"/>
              </a:buClr>
              <a:buFont typeface="Arial" pitchFamily="34" charset="0"/>
              <a:buChar char="–"/>
              <a:defRPr/>
            </a:pPr>
            <a:r>
              <a:rPr lang="ru-RU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Это – ваш шанс </a:t>
            </a:r>
            <a:r>
              <a:rPr lang="ru-RU" altLang="zh-CN" sz="28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«продать» </a:t>
            </a:r>
            <a:r>
              <a:rPr lang="ru-RU" altLang="zh-CN" sz="2800" dirty="0" smtClean="0">
                <a:solidFill>
                  <a:srgbClr val="24789E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вашу статью.</a:t>
            </a:r>
            <a:endParaRPr lang="en-US" altLang="zh-CN" sz="2800" dirty="0">
              <a:solidFill>
                <a:srgbClr val="24789E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7272065" y="5157192"/>
            <a:ext cx="1944687" cy="727075"/>
          </a:xfrm>
          <a:prstGeom prst="wedgeRectCallout">
            <a:avLst>
              <a:gd name="adj1" fmla="val -78569"/>
              <a:gd name="adj2" fmla="val -11134"/>
            </a:avLst>
          </a:prstGeom>
          <a:gradFill flip="none" rotWithShape="1">
            <a:gsLst>
              <a:gs pos="0">
                <a:srgbClr val="FF9933">
                  <a:tint val="66000"/>
                  <a:satMod val="160000"/>
                </a:srgbClr>
              </a:gs>
              <a:gs pos="50000">
                <a:srgbClr val="FF9933">
                  <a:tint val="44500"/>
                  <a:satMod val="160000"/>
                </a:srgbClr>
              </a:gs>
              <a:gs pos="100000">
                <a:srgbClr val="FF9933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rgbClr val="5D9A3C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altLang="zh-CN" sz="20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Основные результаты</a:t>
            </a:r>
            <a:endParaRPr lang="en-US" altLang="zh-CN" sz="2000" b="1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6948264" y="3501008"/>
            <a:ext cx="1873250" cy="727075"/>
          </a:xfrm>
          <a:prstGeom prst="wedgeRectCallout">
            <a:avLst>
              <a:gd name="adj1" fmla="val -85473"/>
              <a:gd name="adj2" fmla="val 12434"/>
            </a:avLst>
          </a:prstGeom>
          <a:gradFill flip="none" rotWithShape="1">
            <a:gsLst>
              <a:gs pos="0">
                <a:srgbClr val="FF9933">
                  <a:tint val="66000"/>
                  <a:satMod val="160000"/>
                </a:srgbClr>
              </a:gs>
              <a:gs pos="50000">
                <a:srgbClr val="FF9933">
                  <a:tint val="44500"/>
                  <a:satMod val="160000"/>
                </a:srgbClr>
              </a:gs>
              <a:gs pos="100000">
                <a:srgbClr val="FF9933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rgbClr val="5D9A3C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altLang="zh-CN" sz="20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Что было сделано</a:t>
            </a:r>
            <a:endParaRPr lang="en-US" altLang="zh-CN" sz="2000" b="1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66562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8680"/>
            <a:ext cx="8229600" cy="10081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Ключевые слова</a:t>
            </a:r>
            <a:endParaRPr lang="zh-CN" altLang="en-US" sz="4000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484784"/>
            <a:ext cx="8355013" cy="2232248"/>
          </a:xfrm>
        </p:spPr>
        <p:txBody>
          <a:bodyPr>
            <a:normAutofit fontScale="92500"/>
          </a:bodyPr>
          <a:lstStyle/>
          <a:p>
            <a:pPr marL="457200" indent="-457200" eaLnBrk="1" hangingPunct="1">
              <a:buFontTx/>
              <a:buNone/>
            </a:pPr>
            <a:r>
              <a:rPr lang="ru-RU" altLang="zh-CN" sz="2400" b="1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Используются для индексирования и поиска</a:t>
            </a:r>
            <a:endParaRPr lang="en-US" altLang="zh-CN" sz="2400" b="1" u="sng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457200" indent="-457200" eaLnBrk="1" hangingPunct="1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Это – ярлыки вашей статьи</a:t>
            </a:r>
            <a:r>
              <a:rPr lang="en-US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. </a:t>
            </a:r>
          </a:p>
          <a:p>
            <a:pPr marL="457200" indent="-457200" eaLnBrk="1" hangingPunct="1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Используйте только принятые сокращения </a:t>
            </a:r>
            <a:r>
              <a:rPr lang="en-US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(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напр</a:t>
            </a:r>
            <a:r>
              <a:rPr lang="en-US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.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,</a:t>
            </a:r>
            <a:r>
              <a:rPr lang="en-US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ДНК</a:t>
            </a:r>
            <a:r>
              <a:rPr lang="en-US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) </a:t>
            </a:r>
          </a:p>
          <a:p>
            <a:pPr marL="457200" lvl="1" indent="-457200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Изучите </a:t>
            </a:r>
            <a:r>
              <a:rPr lang="en-US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‘</a:t>
            </a:r>
            <a:r>
              <a:rPr lang="ru-RU" altLang="zh-CN" sz="24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Руководство для авторов</a:t>
            </a:r>
            <a:r>
              <a:rPr lang="en-US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’ (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количество</a:t>
            </a:r>
            <a:r>
              <a:rPr lang="en-GB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,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определение, тезаурус, и другие специальные требования)</a:t>
            </a:r>
            <a:endParaRPr lang="en-GB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457200" lvl="1" indent="-457200"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838200" lvl="1" indent="-381000" eaLnBrk="1" hangingPunct="1"/>
            <a:endParaRPr lang="en-US" altLang="zh-CN" sz="2000" dirty="0" smtClean="0">
              <a:ea typeface="宋体" pitchFamily="2" charset="-122"/>
            </a:endParaRPr>
          </a:p>
        </p:txBody>
      </p:sp>
      <p:pic>
        <p:nvPicPr>
          <p:cNvPr id="14" name="Picture 13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296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692696"/>
            <a:ext cx="8569325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zh-CN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Введение</a:t>
            </a:r>
            <a:endParaRPr lang="zh-CN" altLang="en-US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412775"/>
            <a:ext cx="8424863" cy="5111849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10000"/>
              </a:lnSpc>
              <a:buNone/>
            </a:pPr>
            <a:r>
              <a:rPr lang="ru-RU" altLang="zh-CN" sz="28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Убедите читателей в том, что ваша работа полезна, и вы четко знаете, почему</a:t>
            </a:r>
            <a:endParaRPr lang="en-US" altLang="zh-CN" sz="2800" b="1" u="sng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lnSpc>
                <a:spcPct val="11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Будьте кратки</a:t>
            </a:r>
            <a:r>
              <a:rPr lang="en-US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lnSpc>
                <a:spcPct val="11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Четко осветите следующие вопросы</a:t>
            </a:r>
            <a:r>
              <a:rPr lang="en-US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: </a:t>
            </a:r>
          </a:p>
          <a:p>
            <a:pPr lvl="1">
              <a:lnSpc>
                <a:spcPct val="110000"/>
              </a:lnSpc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 чем состоит проблема, каковы ваши цели, какова ваша гипотеза, какова важность вашей работы</a:t>
            </a:r>
            <a:endParaRPr lang="en-GB" altLang="zh-CN" sz="22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lnSpc>
                <a:spcPct val="110000"/>
              </a:lnSpc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Что было сделано ранее </a:t>
            </a:r>
            <a:r>
              <a:rPr lang="en-GB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(</a:t>
            </a:r>
            <a:r>
              <a:rPr lang="ru-RU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приведите  обзор литературы, укажите пару оригинальных и важных работ, в том числе последние обзорные статьи. Редакторы не любят большое количество ссылок, не имеющих отношения к теме, или неуместные суждения о собственных достижениях</a:t>
            </a:r>
            <a:r>
              <a:rPr lang="en-GB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)</a:t>
            </a:r>
          </a:p>
          <a:p>
            <a:pPr lvl="1">
              <a:lnSpc>
                <a:spcPct val="110000"/>
              </a:lnSpc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Что было проделано вами</a:t>
            </a:r>
            <a:endParaRPr lang="en-GB" altLang="zh-CN" sz="22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lnSpc>
                <a:spcPct val="110000"/>
              </a:lnSpc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Каких результатов вы достигли</a:t>
            </a:r>
            <a:r>
              <a:rPr lang="en-GB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</a:p>
          <a:p>
            <a:pPr>
              <a:lnSpc>
                <a:spcPct val="11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Старайтесь не отступать от тематики журнала</a:t>
            </a:r>
            <a:endParaRPr lang="en-US" altLang="zh-CN" sz="2400" b="1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489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1972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Методы</a:t>
            </a:r>
            <a:endParaRPr lang="zh-CN" altLang="en-US" sz="4000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727349"/>
            <a:ext cx="7999413" cy="472598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Опишите, как вы изучали поставленную проблему</a:t>
            </a:r>
            <a:endParaRPr lang="en-US" altLang="zh-CN" sz="2400" b="1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FontTx/>
              <a:buNone/>
            </a:pPr>
            <a:endParaRPr lang="en-US" altLang="zh-CN" sz="2000" b="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Приведите подробную информацию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Не описывайте процедуры, данные о которых публиковались ранее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Укажите использованное оборудование и опишите использованные материалы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933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606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615057"/>
            <a:ext cx="8712968" cy="86972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Результаты</a:t>
            </a:r>
            <a:r>
              <a:rPr lang="en-US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: </a:t>
            </a:r>
            <a:r>
              <a:rPr lang="ru-RU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что вы обнаружили</a:t>
            </a:r>
            <a:r>
              <a:rPr lang="en-US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412875"/>
            <a:ext cx="7704856" cy="4824413"/>
          </a:xfrm>
        </p:spPr>
        <p:txBody>
          <a:bodyPr>
            <a:normAutofit/>
          </a:bodyPr>
          <a:lstStyle/>
          <a:p>
            <a:pPr marL="393700" lvl="2" indent="-393700">
              <a:spcBef>
                <a:spcPts val="1200"/>
              </a:spcBef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1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Используйте для обобщения данных понятные рисунки и таблицы</a:t>
            </a:r>
            <a:endParaRPr lang="en-GB" altLang="zh-CN" sz="1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93700" lvl="2" indent="-393700">
              <a:spcBef>
                <a:spcPts val="1200"/>
              </a:spcBef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1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Таблицы, рисунки и текст не должны дублировать друг друга</a:t>
            </a:r>
            <a:endParaRPr lang="en-GB" altLang="zh-CN" sz="1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93700" lvl="2" indent="-393700">
              <a:spcBef>
                <a:spcPts val="1200"/>
              </a:spcBef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1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Названия рисунков должны иметь самостоятельное значение</a:t>
            </a:r>
            <a:endParaRPr lang="en-GB" altLang="zh-CN" sz="1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93700" lvl="2" indent="-393700">
              <a:spcBef>
                <a:spcPts val="1200"/>
              </a:spcBef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1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Представленные данные должны поддаваться интерпретации</a:t>
            </a:r>
          </a:p>
          <a:p>
            <a:pPr marL="393700" lvl="2" indent="-393700">
              <a:spcBef>
                <a:spcPts val="1200"/>
              </a:spcBef>
              <a:buClr>
                <a:srgbClr val="5D9A3C"/>
              </a:buClr>
              <a:buFont typeface="Wingdings" pitchFamily="2" charset="2"/>
              <a:buChar char="Ø"/>
            </a:pPr>
            <a:endParaRPr lang="en-GB" altLang="zh-CN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r>
              <a:rPr lang="en-GB" sz="2200" i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ru-RU" sz="2200" i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Читатели часто смотрят сначала на графики – и дальше не читают. </a:t>
            </a:r>
            <a:endParaRPr lang="en-US" sz="2200" i="1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200" i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Поэтому, графики должны быть понятными и информативными</a:t>
            </a:r>
            <a:r>
              <a:rPr lang="en-US" sz="2200" i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.”</a:t>
            </a:r>
            <a:endParaRPr lang="en-US" sz="22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393700" lvl="2" indent="-393700" eaLnBrk="1" hangingPunct="1">
              <a:spcBef>
                <a:spcPts val="1200"/>
              </a:spcBef>
              <a:buClr>
                <a:srgbClr val="5D9A3C"/>
              </a:buClr>
            </a:pP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47564" y="3213012"/>
            <a:ext cx="7884876" cy="1656147"/>
          </a:xfrm>
          <a:prstGeom prst="rect">
            <a:avLst/>
          </a:prstGeom>
          <a:noFill/>
          <a:ln w="38100">
            <a:solidFill>
              <a:srgbClr val="5D9A3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0009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pic>
        <p:nvPicPr>
          <p:cNvPr id="13314" name="Picture 11" descr="F06-Thousand_Words_Eye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25" y="3357563"/>
            <a:ext cx="251460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726976"/>
            <a:ext cx="7416824" cy="6858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zh-CN" sz="32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Результаты</a:t>
            </a:r>
            <a:r>
              <a:rPr lang="en-US" altLang="zh-CN" sz="32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: </a:t>
            </a:r>
            <a:r>
              <a:rPr lang="ru-RU" altLang="zh-CN" sz="32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Рисунки и таблицы</a:t>
            </a:r>
            <a:endParaRPr lang="zh-CN" altLang="en-US" sz="3200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395288" y="1700337"/>
            <a:ext cx="8497192" cy="180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5D9A3C"/>
              </a:buClr>
              <a:buSzPct val="100000"/>
              <a:buFont typeface="Wingdings" pitchFamily="2" charset="2"/>
              <a:buChar char="Ø"/>
              <a:defRPr/>
            </a:pPr>
            <a:r>
              <a:rPr lang="ru-RU" altLang="zh-CN" sz="2400" kern="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Иллюстрации крайне важны, потому что</a:t>
            </a:r>
            <a:endParaRPr lang="en-GB" altLang="zh-CN" sz="2400" kern="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5D9A3C"/>
              </a:buClr>
              <a:buSzPct val="100000"/>
              <a:buFont typeface="Arial" pitchFamily="34" charset="0"/>
              <a:buChar char="•"/>
              <a:defRPr/>
            </a:pPr>
            <a:r>
              <a:rPr lang="ru-RU" altLang="zh-CN" sz="2400" kern="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Рисунки и таблицы – часто </a:t>
            </a:r>
            <a:r>
              <a:rPr lang="ru-RU" altLang="zh-CN" sz="2400" kern="0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наиболее эффективный способ </a:t>
            </a:r>
            <a:r>
              <a:rPr lang="ru-RU" altLang="zh-CN" sz="2400" kern="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представления результатов и</a:t>
            </a:r>
            <a:r>
              <a:rPr lang="en-GB" altLang="zh-CN" sz="2400" kern="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;</a:t>
            </a:r>
            <a:endParaRPr lang="en-GB" altLang="zh-CN" sz="2400" kern="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5D9A3C"/>
              </a:buClr>
              <a:buSzPct val="100000"/>
              <a:buFont typeface="Arial" pitchFamily="34" charset="0"/>
              <a:buChar char="•"/>
              <a:defRPr/>
            </a:pPr>
            <a:r>
              <a:rPr lang="ru-RU" altLang="zh-CN" sz="2400" kern="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Результаты</a:t>
            </a:r>
            <a:r>
              <a:rPr lang="en-GB" altLang="zh-CN" sz="2400" kern="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 </a:t>
            </a:r>
            <a:r>
              <a:rPr lang="ru-RU" altLang="zh-CN" sz="2400" kern="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– движущая сила публикации</a:t>
            </a:r>
            <a:endParaRPr lang="en-GB" altLang="zh-CN" sz="2400" kern="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5536" y="3494501"/>
            <a:ext cx="5832648" cy="316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buClr>
                <a:srgbClr val="5D9A3C"/>
              </a:buClr>
              <a:buSzPct val="100000"/>
              <a:buFont typeface="Wingdings" pitchFamily="2" charset="2"/>
              <a:buChar char="Ø"/>
              <a:defRPr/>
            </a:pPr>
            <a:r>
              <a:rPr lang="ru-RU" altLang="zh-CN" sz="2400" kern="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Названия и легенды рисунков и таблиц должны быть достаточно подробными, чтобы рисунки и таблицы </a:t>
            </a:r>
            <a:r>
              <a:rPr lang="ru-RU" altLang="zh-CN" sz="2400" kern="0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воспринимались без пояснений</a:t>
            </a:r>
            <a:endParaRPr lang="en-GB" altLang="zh-CN" sz="2400" kern="0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Clr>
                <a:srgbClr val="5D9A3C"/>
              </a:buClr>
              <a:buSzPct val="100000"/>
              <a:buFont typeface="Arial" pitchFamily="34" charset="0"/>
              <a:buChar char="•"/>
              <a:defRPr/>
            </a:pPr>
            <a:endParaRPr lang="en-GB" altLang="zh-CN" sz="2000" kern="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Clr>
                <a:srgbClr val="5D9A3C"/>
              </a:buClr>
              <a:buSzPct val="100000"/>
              <a:buFont typeface="Wingdings" pitchFamily="2" charset="2"/>
              <a:buChar char="Ø"/>
              <a:defRPr/>
            </a:pPr>
            <a:r>
              <a:rPr lang="ru-RU" altLang="zh-CN" sz="2400" kern="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Не следует дублировать результаты, описанные в тексте или на других иллюстрациях</a:t>
            </a:r>
            <a:endParaRPr lang="en-US" altLang="zh-CN" sz="2000" kern="0" dirty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6300291" y="5949280"/>
            <a:ext cx="20161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 i="1" dirty="0">
                <a:solidFill>
                  <a:srgbClr val="7A7A7A"/>
                </a:solidFill>
                <a:latin typeface="Arial" pitchFamily="34" charset="0"/>
                <a:cs typeface="Arial" pitchFamily="34" charset="0"/>
              </a:rPr>
              <a:t>"One Picture is Worth</a:t>
            </a:r>
          </a:p>
          <a:p>
            <a:r>
              <a:rPr lang="en-GB" sz="1400" i="1" dirty="0">
                <a:solidFill>
                  <a:srgbClr val="7A7A7A"/>
                </a:solidFill>
                <a:latin typeface="Arial" pitchFamily="34" charset="0"/>
                <a:cs typeface="Arial" pitchFamily="34" charset="0"/>
              </a:rPr>
              <a:t>a Thousand Words" </a:t>
            </a:r>
          </a:p>
          <a:p>
            <a:r>
              <a:rPr lang="en-GB" sz="1400" i="1" dirty="0">
                <a:solidFill>
                  <a:srgbClr val="7A7A7A"/>
                </a:solidFill>
                <a:latin typeface="Arial" pitchFamily="34" charset="0"/>
                <a:cs typeface="Arial" pitchFamily="34" charset="0"/>
              </a:rPr>
              <a:t>Sue </a:t>
            </a:r>
            <a:r>
              <a:rPr lang="en-GB" sz="1400" i="1" dirty="0" err="1">
                <a:solidFill>
                  <a:srgbClr val="7A7A7A"/>
                </a:solidFill>
                <a:latin typeface="Arial" pitchFamily="34" charset="0"/>
                <a:cs typeface="Arial" pitchFamily="34" charset="0"/>
              </a:rPr>
              <a:t>Hanauer</a:t>
            </a:r>
            <a:r>
              <a:rPr lang="en-GB" sz="1400" i="1" dirty="0">
                <a:solidFill>
                  <a:srgbClr val="7A7A7A"/>
                </a:solidFill>
                <a:latin typeface="Arial" pitchFamily="34" charset="0"/>
                <a:cs typeface="Arial" pitchFamily="34" charset="0"/>
              </a:rPr>
              <a:t> (1968)</a:t>
            </a:r>
          </a:p>
        </p:txBody>
      </p:sp>
    </p:spTree>
    <p:extLst>
      <p:ext uri="{BB962C8B-B14F-4D97-AF65-F5344CB8AC3E}">
        <p14:creationId xmlns:p14="http://schemas.microsoft.com/office/powerpoint/2010/main" xmlns="" val="2168066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Дискуссия</a:t>
            </a:r>
            <a:endParaRPr lang="zh-CN" altLang="en-US" sz="4000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557164"/>
            <a:ext cx="8424863" cy="42481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Tx/>
              <a:buNone/>
            </a:pPr>
            <a:r>
              <a:rPr lang="ru-RU" altLang="zh-CN" sz="28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Что значат ваши результаты</a:t>
            </a:r>
            <a:endParaRPr lang="en-US" altLang="zh-CN" sz="2800" b="1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/>
            <a:endParaRPr lang="en-US" altLang="zh-CN" sz="2400" b="0" u="sng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Наиболее важный раздел</a:t>
            </a:r>
            <a:r>
              <a:rPr lang="en-US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. </a:t>
            </a:r>
            <a:r>
              <a:rPr lang="ru-RU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Он позволяет вам ПРОДАТЬ ваши данные</a:t>
            </a:r>
            <a:r>
              <a:rPr lang="en-GB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!</a:t>
            </a: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Дискуссия должна соответствовать Результатам</a:t>
            </a: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Не стоит игнорировать работы, чьи результаты противоречат вашим </a:t>
            </a:r>
            <a:r>
              <a:rPr lang="en-US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– </a:t>
            </a: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вступите с ними в дискуссию и убедите читателя в своей правоте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Обсудите ограничения ваших результатов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None/>
            </a:pP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Проведите сравнение ваших результатов с опубликованными ранее</a:t>
            </a: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FontTx/>
              <a:buNone/>
            </a:pP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FontTx/>
              <a:buNone/>
            </a:pPr>
            <a:endParaRPr lang="en-US" altLang="zh-CN" b="0" dirty="0" smtClean="0">
              <a:solidFill>
                <a:schemeClr val="bg2"/>
              </a:solidFill>
              <a:ea typeface="宋体" pitchFamily="2" charset="-122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965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8229600" cy="99898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Заключение</a:t>
            </a:r>
            <a:endParaRPr lang="zh-CN" altLang="en-US" sz="4000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268760"/>
            <a:ext cx="7993063" cy="436627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zh-CN" sz="24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Насколько ваша работа позволяет продвинуться вперед в вашей области знаний</a:t>
            </a:r>
            <a:endParaRPr lang="en-US" altLang="zh-CN" sz="2400" b="0" u="sng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Дайте </a:t>
            </a:r>
            <a:r>
              <a:rPr lang="ru-RU" altLang="zh-CN" sz="22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ясный  </a:t>
            </a:r>
            <a:r>
              <a:rPr lang="ru-RU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ответ на этот вопрос</a:t>
            </a:r>
            <a:endParaRPr lang="en-US" altLang="zh-CN" sz="2200" u="sng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Оправдайте значение вашей работы для вашей области знаний</a:t>
            </a:r>
            <a:endParaRPr lang="en-US" altLang="zh-CN" sz="22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eaLnBrk="1" hangingPunct="1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2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Предложите дальнейшее направление исследований</a:t>
            </a:r>
            <a:endParaRPr lang="en-US" altLang="zh-CN" sz="22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pic>
        <p:nvPicPr>
          <p:cNvPr id="6" name="Picture 3" descr="1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933056"/>
            <a:ext cx="7200900" cy="244316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7544" y="3861048"/>
            <a:ext cx="7704856" cy="286232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altLang="zh-CN" dirty="0" smtClean="0"/>
              <a:t>«В заключение, </a:t>
            </a:r>
            <a:r>
              <a:rPr lang="ru-RU" altLang="zh-CN" b="1" dirty="0" smtClean="0"/>
              <a:t>мы доказали, что </a:t>
            </a:r>
            <a:r>
              <a:rPr lang="ru-RU" altLang="zh-CN" dirty="0" smtClean="0"/>
              <a:t>ингибиторы ГДА на меркапто-ацетамидной основе обладают подходящей растворимостью, липофильностью, проницаемостью и устойчивостью плазмы по сравнению с недавно одобренным Комиссией по контролю за лекарствами и питательными веществами США препаратом Вориностат. </a:t>
            </a:r>
            <a:r>
              <a:rPr lang="ru-RU" altLang="zh-CN" b="1" dirty="0" smtClean="0"/>
              <a:t>На основании полученных результатов, </a:t>
            </a:r>
            <a:r>
              <a:rPr lang="ru-RU" altLang="zh-CN" dirty="0" smtClean="0"/>
              <a:t>мы предполагаем, что эти компоненты могут в значительной степени всасываться через кишечник. Однако, </a:t>
            </a:r>
            <a:r>
              <a:rPr lang="ru-RU" altLang="zh-CN" b="1" dirty="0" smtClean="0"/>
              <a:t>требуются дальнейшие исследования </a:t>
            </a:r>
            <a:r>
              <a:rPr lang="ru-RU" altLang="zh-CN" dirty="0" smtClean="0"/>
              <a:t>для определения фармакокинетической диспозиции данных компонентов».</a:t>
            </a:r>
            <a:endParaRPr lang="en-US" altLang="zh-CN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175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04800"/>
            <a:ext cx="8497887" cy="6858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zh-CN" sz="4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Ссылки</a:t>
            </a:r>
            <a:endParaRPr lang="zh-CN" altLang="en-US" sz="4000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268413"/>
            <a:ext cx="8286750" cy="4968899"/>
          </a:xfrm>
        </p:spPr>
        <p:txBody>
          <a:bodyPr>
            <a:normAutofit fontScale="92500" lnSpcReduction="20000"/>
          </a:bodyPr>
          <a:lstStyle/>
          <a:p>
            <a:pPr marL="231775" indent="-231775" eaLnBrk="1" hangingPunct="1">
              <a:lnSpc>
                <a:spcPct val="90000"/>
              </a:lnSpc>
              <a:buFontTx/>
              <a:buNone/>
            </a:pPr>
            <a:endParaRPr lang="en-US" altLang="zh-CN" sz="2400" b="0" u="sng" dirty="0" smtClean="0">
              <a:solidFill>
                <a:schemeClr val="tx1"/>
              </a:solidFill>
              <a:ea typeface="宋体" pitchFamily="2" charset="-122"/>
            </a:endParaRPr>
          </a:p>
          <a:p>
            <a:pPr marL="231775" indent="-231775" eaLnBrk="1" hangingPunct="1">
              <a:lnSpc>
                <a:spcPct val="90000"/>
              </a:lnSpc>
            </a:pPr>
            <a:endParaRPr lang="en-US" altLang="zh-CN" sz="2400" b="0" dirty="0" smtClean="0">
              <a:ea typeface="宋体" pitchFamily="2" charset="-122"/>
            </a:endParaRPr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Не увлекайтесь ссылками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Будьте уверены, что вы полностью освоили материал, на который ссылаетесь. Не полагайтесь только на выдержки или отдельные предложения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Избегайте излишнего самоцитирования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Не увлекайтесь цитатами публикаций из одного региона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4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Строго придерживайтесь формата, рекомендуемого Руководством для авторов</a:t>
            </a:r>
            <a:endParaRPr lang="en-US" altLang="zh-CN" sz="24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457200" y="980728"/>
            <a:ext cx="8229600" cy="95410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zh-CN" sz="2800" b="1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Цитируйте основные научные публикации, на которых основана ваша работа</a:t>
            </a:r>
            <a:endParaRPr lang="en-GB" sz="2800" b="1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707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Благодарности</a:t>
            </a:r>
            <a:endParaRPr lang="en-GB" sz="4000" b="1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55737"/>
            <a:ext cx="8286750" cy="3573463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ru-RU" sz="2800" b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Гарантия признания усилий тех, кто помогал вам в проведении исследований</a:t>
            </a:r>
            <a:endParaRPr lang="en-GB" sz="2800" b="1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FontTx/>
              <a:buNone/>
            </a:pPr>
            <a:endParaRPr lang="en-GB" sz="2800" u="sng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231775" indent="-231775" eaLnBrk="1" hangingPunct="1">
              <a:lnSpc>
                <a:spcPct val="90000"/>
              </a:lnSpc>
              <a:buFontTx/>
              <a:buNone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Укажите лиц, содействовавших в проведении исследований, включая</a:t>
            </a:r>
            <a:r>
              <a:rPr lang="en-GB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231775" indent="-231775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395288" indent="-395288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Советников</a:t>
            </a:r>
            <a:endParaRPr lang="en-GB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395288" indent="-395288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Инвесторов</a:t>
            </a:r>
            <a:endParaRPr lang="en-GB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395288" indent="-395288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Корректоров</a:t>
            </a:r>
            <a:endParaRPr lang="en-GB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395288" indent="-395288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Наборщиков текста</a:t>
            </a:r>
            <a:endParaRPr lang="en-GB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marL="395288" indent="-395288" eaLnBrk="1" hangingPunct="1">
              <a:lnSpc>
                <a:spcPct val="90000"/>
              </a:lnSpc>
              <a:buClr>
                <a:srgbClr val="5D9A3C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Поставщиков материалов</a:t>
            </a:r>
            <a:endParaRPr lang="en-GB" sz="24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472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161" y="967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5D9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</a:t>
            </a:r>
            <a:r>
              <a:rPr lang="ru-RU" sz="3600" b="1" dirty="0" smtClean="0">
                <a:solidFill>
                  <a:srgbClr val="5D9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статьи</a:t>
            </a:r>
            <a:endParaRPr lang="en-US" sz="3600" b="1" dirty="0">
              <a:solidFill>
                <a:srgbClr val="5D9A3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76826"/>
            <a:ext cx="849694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Идеально  </a:t>
            </a:r>
            <a:r>
              <a:rPr lang="ru-RU" sz="14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25- 30 страниц, включая только основной материал. </a:t>
            </a: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page </a:t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words </a:t>
            </a:r>
            <a:r>
              <a:rPr lang="ru-RU" sz="1400" b="1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ок. 6-8 </a:t>
            </a: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/ </a:t>
            </a: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1400" b="1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параграф (50- 300 сл.) </a:t>
            </a: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 / 1.5-2 </a:t>
            </a:r>
            <a:r>
              <a:rPr lang="ru-RU" sz="1400" b="1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</a:t>
            </a:r>
            <a:r>
              <a:rPr lang="ru-RU" sz="14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Убедите </a:t>
            </a:r>
            <a:r>
              <a:rPr lang="ru-RU" sz="14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читателей в том, что ваша работа полезна: опишите в чем проблема, есть ли решения, какие лучшие, какие ограничения, что бы вы хотели достигнуть </a:t>
            </a: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 / 2-4 </a:t>
            </a:r>
            <a:r>
              <a:rPr lang="ru-RU" sz="1400" b="1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</a:t>
            </a: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Описывает </a:t>
            </a:r>
            <a:r>
              <a:rPr lang="ru-RU" sz="14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проблема изучалась: вкл. детальную информацию; не надо описывать то, что уже ранее публиковалось; описывается оборудование и материалы </a:t>
            </a: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</a:t>
            </a:r>
            <a:r>
              <a:rPr lang="ru-RU" sz="1400" b="1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/ 10-12 </a:t>
            </a:r>
            <a:r>
              <a:rPr lang="ru-RU" sz="1400" b="1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стр. </a:t>
            </a: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  <a:r>
              <a:rPr lang="ru-RU" sz="14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открытия; новые, ранее не опубликованные результаты; результаты стат. анализа; рисунки и таблицы (но не дублирующиеся); что означают такие результаты </a:t>
            </a: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 / 1-2 </a:t>
            </a:r>
            <a:r>
              <a:rPr lang="ru-RU" sz="1400" b="1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</a:t>
            </a: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14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ваша работа улучшает/расширяет текущее положение темы; предложение новых экспериментов и т.п</a:t>
            </a: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 / 5-8 </a:t>
            </a:r>
            <a:b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Tables / 1-3 </a:t>
            </a: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/ 20-50 </a:t>
            </a:r>
            <a:r>
              <a:rPr lang="ru-RU" sz="1400" b="1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 </a:t>
            </a:r>
            <a: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b="1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Письма </a:t>
            </a:r>
            <a:r>
              <a:rPr lang="ru-RU" sz="14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краткие сообщение имеют более строгие ограничения.</a:t>
            </a:r>
            <a:endParaRPr lang="en-US" sz="1400" dirty="0">
              <a:solidFill>
                <a:srgbClr val="077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455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0662"/>
            <a:ext cx="8229600" cy="922114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Кто является первым автором</a:t>
            </a:r>
            <a:r>
              <a:rPr lang="en-GB" sz="40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sz="4000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56184"/>
            <a:ext cx="8229600" cy="492514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4200" b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Общие принципы порядка указания авторов</a:t>
            </a:r>
            <a:endParaRPr lang="en-GB" sz="4200" b="1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4200" b="1" dirty="0" smtClean="0"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Первый автор</a:t>
            </a:r>
            <a:r>
              <a:rPr lang="en-US" sz="4200" b="1" dirty="0" smtClean="0"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lvl="1"/>
            <a:r>
              <a:rPr lang="ru-RU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Проводит и/или руководит анализом данных, сбором и интерпретацией результатов</a:t>
            </a:r>
            <a:endParaRPr lang="en-GB" sz="38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ru-RU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Составляет текст и подает статью в журнал</a:t>
            </a:r>
            <a:endParaRPr lang="en-GB" sz="38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4200" b="1" dirty="0" smtClean="0"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Соавторы</a:t>
            </a:r>
            <a:r>
              <a:rPr lang="en-US" sz="4200" b="1" dirty="0" smtClean="0"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lvl="1"/>
            <a:r>
              <a:rPr lang="ru-RU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Вносят интеллектуальный вклад в анализ и интерпретацию данных</a:t>
            </a:r>
            <a:endParaRPr lang="en-GB" sz="38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ru-RU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Рецензируют проекты статей</a:t>
            </a:r>
            <a:r>
              <a:rPr lang="en-US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ru-RU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Должны быть в состоянии представить результаты</a:t>
            </a:r>
            <a:r>
              <a:rPr lang="en-GB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защитить выводы и обсудить ограничения</a:t>
            </a:r>
            <a:endParaRPr lang="en-GB" sz="38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4200" b="1" dirty="0" smtClean="0"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Нарушения, которых следует избегать</a:t>
            </a:r>
            <a:endParaRPr lang="en-US" sz="4200" b="1" dirty="0" smtClean="0">
              <a:solidFill>
                <a:srgbClr val="FF9933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ru-RU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Авторы-невидимки</a:t>
            </a:r>
            <a:r>
              <a:rPr lang="en-GB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отсутствие фамилий авторов, которые должны быть указаны</a:t>
            </a:r>
            <a:endParaRPr lang="en-GB" sz="38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ru-RU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Псевдо-авторы</a:t>
            </a:r>
            <a:r>
              <a:rPr lang="en-GB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3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указание фамилий авторов, не внесших значительный вклад в написание статьи</a:t>
            </a:r>
            <a:endParaRPr lang="en-US" dirty="0">
              <a:solidFill>
                <a:srgbClr val="07779D"/>
              </a:solidFill>
            </a:endParaRP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030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82960"/>
            <a:ext cx="8497887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zh-CN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Сопроводительное письмо</a:t>
            </a:r>
            <a:endParaRPr lang="zh-CN" altLang="en-US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395536" y="2051551"/>
            <a:ext cx="8229600" cy="41857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9725" indent="-339725">
              <a:buClr>
                <a:srgbClr val="5D9A3C"/>
              </a:buClr>
            </a:pP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39725" indent="-339725"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Подается вместе с вашей статьей</a:t>
            </a: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39725" indent="-339725">
              <a:buClr>
                <a:srgbClr val="5D9A3C"/>
              </a:buClr>
              <a:buFont typeface="Arial" pitchFamily="34" charset="0"/>
              <a:buChar char="•"/>
            </a:pP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39725" indent="-339725"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8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Укажите, что делает вашу статью такой особенной </a:t>
            </a:r>
            <a:r>
              <a:rPr lang="ru-RU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для журнала</a:t>
            </a: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39725" indent="-339725">
              <a:buClr>
                <a:srgbClr val="5D9A3C"/>
              </a:buClr>
              <a:buFont typeface="Arial" pitchFamily="34" charset="0"/>
              <a:buChar char="•"/>
            </a:pP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39725" indent="-339725">
              <a:buClr>
                <a:srgbClr val="5D9A3C"/>
              </a:buClr>
              <a:buFont typeface="Arial" pitchFamily="34" charset="0"/>
              <a:buChar char="•"/>
            </a:pPr>
            <a:r>
              <a:rPr lang="ru-RU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Укажите </a:t>
            </a:r>
            <a:r>
              <a:rPr lang="ru-RU" altLang="zh-CN" sz="28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ваши особые требования </a:t>
            </a:r>
            <a:r>
              <a:rPr lang="en-US" altLang="zh-CN" sz="28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(</a:t>
            </a:r>
            <a:r>
              <a:rPr lang="ru-RU" altLang="zh-CN" sz="28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рецензенты, конфликты интересов</a:t>
            </a:r>
            <a:r>
              <a:rPr lang="en-US" altLang="zh-CN" sz="2800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)</a:t>
            </a: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endParaRPr lang="en-GB" sz="2800" b="1" u="sng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57200" y="1537628"/>
            <a:ext cx="8229600" cy="49244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zh-CN" sz="2600" b="1" u="sng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Ваш шанс обратиться к редактору  напрямую</a:t>
            </a:r>
            <a:endParaRPr lang="en-GB" sz="2600" b="1" u="sng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 l="23441" t="11502" r="21097" b="7251"/>
          <a:stretch>
            <a:fillRect/>
          </a:stretch>
        </p:blipFill>
        <p:spPr bwMode="auto">
          <a:xfrm>
            <a:off x="1907704" y="620688"/>
            <a:ext cx="5410200" cy="5943600"/>
          </a:xfrm>
          <a:prstGeom prst="rect">
            <a:avLst/>
          </a:prstGeom>
          <a:noFill/>
          <a:ln w="28575">
            <a:solidFill>
              <a:srgbClr val="5D9A3C"/>
            </a:solidFill>
            <a:miter lim="800000"/>
            <a:headEnd/>
            <a:tailEnd/>
          </a:ln>
        </p:spPr>
      </p:pic>
      <p:pic>
        <p:nvPicPr>
          <p:cNvPr id="18" name="Picture 17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0" y="1752600"/>
            <a:ext cx="9144000" cy="4772025"/>
            <a:chOff x="0" y="1104"/>
            <a:chExt cx="5760" cy="3006"/>
          </a:xfrm>
          <a:gradFill flip="none" rotWithShape="1">
            <a:gsLst>
              <a:gs pos="0">
                <a:srgbClr val="FF9933">
                  <a:tint val="66000"/>
                  <a:satMod val="160000"/>
                </a:srgbClr>
              </a:gs>
              <a:gs pos="50000">
                <a:srgbClr val="FF9933">
                  <a:tint val="44500"/>
                  <a:satMod val="160000"/>
                </a:srgbClr>
              </a:gs>
              <a:gs pos="100000">
                <a:srgbClr val="FF9933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1488" y="1968"/>
              <a:ext cx="2256" cy="0"/>
            </a:xfrm>
            <a:prstGeom prst="line">
              <a:avLst/>
            </a:prstGeom>
            <a:grpFill/>
            <a:ln w="38100">
              <a:solidFill>
                <a:srgbClr val="5D9A3C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4080" y="1104"/>
              <a:ext cx="1680" cy="432"/>
            </a:xfrm>
            <a:prstGeom prst="wedgeRoundRectCallout">
              <a:avLst>
                <a:gd name="adj1" fmla="val -67856"/>
                <a:gd name="adj2" fmla="val 135880"/>
                <a:gd name="adj3" fmla="val 16667"/>
              </a:avLst>
            </a:prstGeom>
            <a:grpFill/>
            <a:ln w="38100">
              <a:solidFill>
                <a:srgbClr val="5D9A3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b="1" dirty="0" smtClean="0">
                  <a:latin typeface="Arial Narrow" pitchFamily="34" charset="0"/>
                </a:rPr>
                <a:t>Одобрение от всех авторов</a:t>
              </a:r>
              <a:endParaRPr lang="en-GB" b="1" dirty="0">
                <a:latin typeface="Arial Narrow" pitchFamily="34" charset="0"/>
              </a:endParaRPr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>
              <a:off x="4080" y="2736"/>
              <a:ext cx="1680" cy="432"/>
            </a:xfrm>
            <a:prstGeom prst="wedgeRoundRectCallout">
              <a:avLst>
                <a:gd name="adj1" fmla="val -28394"/>
                <a:gd name="adj2" fmla="val -151852"/>
                <a:gd name="adj3" fmla="val 16667"/>
              </a:avLst>
            </a:prstGeom>
            <a:grpFill/>
            <a:ln w="38100">
              <a:solidFill>
                <a:srgbClr val="5D9A3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b="1" dirty="0" smtClean="0">
                  <a:latin typeface="Arial Narrow" pitchFamily="34" charset="0"/>
                </a:rPr>
                <a:t>Объяснение важности исследования</a:t>
              </a:r>
              <a:endParaRPr lang="en-GB" b="1" dirty="0">
                <a:latin typeface="Arial Narrow" pitchFamily="34" charset="0"/>
              </a:endParaRPr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2334" y="2286"/>
              <a:ext cx="2082" cy="0"/>
            </a:xfrm>
            <a:prstGeom prst="line">
              <a:avLst/>
            </a:prstGeom>
            <a:grpFill/>
            <a:ln w="38100">
              <a:solidFill>
                <a:srgbClr val="5D9A3C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16" name="AutoShape 10"/>
            <p:cNvSpPr>
              <a:spLocks noChangeArrowheads="1"/>
            </p:cNvSpPr>
            <p:nvPr/>
          </p:nvSpPr>
          <p:spPr bwMode="auto">
            <a:xfrm>
              <a:off x="0" y="3696"/>
              <a:ext cx="1680" cy="414"/>
            </a:xfrm>
            <a:prstGeom prst="wedgeRoundRectCallout">
              <a:avLst>
                <a:gd name="adj1" fmla="val 28395"/>
                <a:gd name="adj2" fmla="val -172826"/>
                <a:gd name="adj3" fmla="val 16667"/>
              </a:avLst>
            </a:prstGeom>
            <a:gradFill flip="none" rotWithShape="1">
              <a:gsLst>
                <a:gs pos="0">
                  <a:srgbClr val="FF9933">
                    <a:tint val="66000"/>
                    <a:satMod val="160000"/>
                  </a:srgbClr>
                </a:gs>
                <a:gs pos="50000">
                  <a:srgbClr val="FF9933">
                    <a:tint val="44500"/>
                    <a:satMod val="160000"/>
                  </a:srgbClr>
                </a:gs>
                <a:gs pos="100000">
                  <a:srgbClr val="FF9933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38100">
              <a:solidFill>
                <a:srgbClr val="5D9A3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b="1" dirty="0" smtClean="0">
                  <a:latin typeface="Arial Narrow" pitchFamily="34" charset="0"/>
                </a:rPr>
                <a:t>Предлагаемые рецензенты</a:t>
              </a:r>
              <a:endParaRPr lang="en-GB" b="1" dirty="0">
                <a:latin typeface="Arial Narrow" pitchFamily="34" charset="0"/>
              </a:endParaRPr>
            </a:p>
          </p:txBody>
        </p:sp>
        <p:sp>
          <p:nvSpPr>
            <p:cNvPr id="17" name="AutoShape 13"/>
            <p:cNvSpPr>
              <a:spLocks/>
            </p:cNvSpPr>
            <p:nvPr/>
          </p:nvSpPr>
          <p:spPr bwMode="auto">
            <a:xfrm>
              <a:off x="1344" y="3024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grpFill/>
            <a:ln w="28575">
              <a:solidFill>
                <a:srgbClr val="5D9A3C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90915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.png"/>
          <p:cNvPicPr>
            <a:picLocks noChangeAspect="1"/>
          </p:cNvPicPr>
          <p:nvPr/>
        </p:nvPicPr>
        <p:blipFill>
          <a:blip r:embed="rId3" cstate="print"/>
          <a:srcRect t="5901"/>
          <a:stretch>
            <a:fillRect/>
          </a:stretch>
        </p:blipFill>
        <p:spPr>
          <a:xfrm>
            <a:off x="2843808" y="-1"/>
            <a:ext cx="6336705" cy="6858001"/>
          </a:xfrm>
          <a:prstGeom prst="rect">
            <a:avLst/>
          </a:prstGeom>
        </p:spPr>
      </p:pic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764704"/>
            <a:ext cx="8497887" cy="68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zh-CN" sz="28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Перед подачей материала</a:t>
            </a:r>
            <a:endParaRPr lang="zh-CN" altLang="en-US" sz="2800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17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95536" y="1700808"/>
            <a:ext cx="8229600" cy="461664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9725" indent="-339725">
              <a:buClr>
                <a:srgbClr val="5D9A3C"/>
              </a:buClr>
            </a:pP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39725" indent="-339725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Максимально скрупулезно проверьте статью перед отправкой для публикации</a:t>
            </a: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39725" indent="-339725">
              <a:buClr>
                <a:srgbClr val="5D9A3C"/>
              </a:buClr>
              <a:buFont typeface="Wingdings" pitchFamily="2" charset="2"/>
              <a:buChar char="Ø"/>
            </a:pP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39725" indent="-339725">
              <a:buClr>
                <a:srgbClr val="5D9A3C"/>
              </a:buClr>
              <a:buFont typeface="Wingdings" pitchFamily="2" charset="2"/>
              <a:buChar char="Ø"/>
            </a:pPr>
            <a:r>
              <a:rPr lang="ru-RU" altLang="zh-CN" sz="2800" dirty="0" smtClean="0">
                <a:solidFill>
                  <a:srgbClr val="07779D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Попросите коллег и руководителей проверить вашу статью</a:t>
            </a: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39725" indent="-339725">
              <a:buClr>
                <a:srgbClr val="5D9A3C"/>
              </a:buClr>
              <a:buFont typeface="Arial" pitchFamily="34" charset="0"/>
              <a:buChar char="•"/>
            </a:pPr>
            <a:endParaRPr lang="en-US" altLang="zh-CN" sz="2800" dirty="0" smtClean="0">
              <a:solidFill>
                <a:srgbClr val="07779D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algn="ctr"/>
            <a:r>
              <a:rPr lang="ru-RU" altLang="zh-CN" sz="2800" dirty="0" smtClean="0">
                <a:solidFill>
                  <a:srgbClr val="FF9933"/>
                </a:solidFill>
                <a:latin typeface="Arial" pitchFamily="34" charset="0"/>
                <a:ea typeface="宋体" pitchFamily="2" charset="-122"/>
                <a:cs typeface="Arial" pitchFamily="34" charset="0"/>
                <a:sym typeface="Wingdings" pitchFamily="2" charset="2"/>
              </a:rPr>
              <a:t>Наконец</a:t>
            </a:r>
            <a:r>
              <a:rPr lang="en-US" altLang="zh-CN" sz="2800" dirty="0" smtClean="0">
                <a:solidFill>
                  <a:srgbClr val="FF9933"/>
                </a:solidFill>
                <a:latin typeface="Arial" pitchFamily="34" charset="0"/>
                <a:ea typeface="宋体" pitchFamily="2" charset="-122"/>
                <a:cs typeface="Arial" pitchFamily="34" charset="0"/>
                <a:sym typeface="Wingdings" pitchFamily="2" charset="2"/>
              </a:rPr>
              <a:t>, </a:t>
            </a:r>
            <a:r>
              <a:rPr lang="ru-RU" altLang="zh-CN" sz="2800" dirty="0" smtClean="0">
                <a:solidFill>
                  <a:srgbClr val="FF9933"/>
                </a:solidFill>
                <a:latin typeface="Arial" pitchFamily="34" charset="0"/>
                <a:ea typeface="宋体" pitchFamily="2" charset="-122"/>
                <a:cs typeface="Arial" pitchFamily="34" charset="0"/>
                <a:sym typeface="Wingdings" pitchFamily="2" charset="2"/>
              </a:rPr>
              <a:t>ОТПРАВЬТЕ вашу статью вместе с сопроводительным письмом и ждите ответа</a:t>
            </a:r>
            <a:r>
              <a:rPr lang="en-US" altLang="zh-CN" sz="2800" dirty="0" smtClean="0">
                <a:solidFill>
                  <a:srgbClr val="FF9933"/>
                </a:solidFill>
                <a:latin typeface="Arial" pitchFamily="34" charset="0"/>
                <a:ea typeface="宋体" pitchFamily="2" charset="-122"/>
                <a:cs typeface="Arial" pitchFamily="34" charset="0"/>
                <a:sym typeface="Wingdings" pitchFamily="2" charset="2"/>
              </a:rPr>
              <a:t>…</a:t>
            </a:r>
          </a:p>
          <a:p>
            <a:pPr>
              <a:spcBef>
                <a:spcPct val="50000"/>
              </a:spcBef>
            </a:pPr>
            <a:endParaRPr lang="en-GB" sz="2800" b="1" u="sng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46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2585" y="870992"/>
            <a:ext cx="8497887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zh-CN" sz="28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После отправки материала</a:t>
            </a:r>
            <a:endParaRPr lang="zh-CN" altLang="en-US" sz="2800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18" name="Picture 17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2276872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4163" indent="-284163">
              <a:buClr>
                <a:srgbClr val="5D9A3C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Скорость реагирования существенно отличается в разных журналах</a:t>
            </a:r>
            <a:endParaRPr lang="en-GB" sz="24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  <a:p>
            <a:pPr marL="284163" indent="-284163">
              <a:buClr>
                <a:srgbClr val="5D9A3C"/>
              </a:buClr>
              <a:buFont typeface="Wingdings" pitchFamily="2" charset="2"/>
              <a:buChar char="Ø"/>
            </a:pPr>
            <a:endParaRPr lang="en-GB" sz="24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  <a:p>
            <a:pPr marL="284163" indent="-284163">
              <a:buClr>
                <a:srgbClr val="5D9A3C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Редактор принимает решение «Принять», «Принять с правками (Существенными или Несущественными)» или «Не принять» вашу статью</a:t>
            </a:r>
            <a:endParaRPr lang="en-US" sz="2400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58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r>
              <a:rPr lang="ru-RU" altLang="zh-CN" sz="3600" b="1" dirty="0" smtClean="0">
                <a:solidFill>
                  <a:srgbClr val="5D9A3C"/>
                </a:solidFill>
                <a:latin typeface="Arial" pitchFamily="34" charset="0"/>
                <a:ea typeface="宋体" charset="-122"/>
                <a:cs typeface="Arial" pitchFamily="34" charset="0"/>
              </a:rPr>
              <a:t>Решение</a:t>
            </a:r>
            <a:r>
              <a:rPr lang="en-GB" altLang="zh-CN" sz="3600" b="1" dirty="0" smtClean="0">
                <a:solidFill>
                  <a:srgbClr val="5D9A3C"/>
                </a:solidFill>
                <a:latin typeface="Arial" pitchFamily="34" charset="0"/>
                <a:ea typeface="宋体" charset="-122"/>
                <a:cs typeface="Arial" pitchFamily="34" charset="0"/>
              </a:rPr>
              <a:t>: “</a:t>
            </a:r>
            <a:r>
              <a:rPr lang="ru-RU" altLang="zh-CN" sz="3600" b="1" dirty="0" smtClean="0">
                <a:solidFill>
                  <a:srgbClr val="5D9A3C"/>
                </a:solidFill>
                <a:latin typeface="Arial" pitchFamily="34" charset="0"/>
                <a:ea typeface="宋体" charset="-122"/>
                <a:cs typeface="Arial" pitchFamily="34" charset="0"/>
              </a:rPr>
              <a:t>Принято</a:t>
            </a:r>
            <a:r>
              <a:rPr lang="en-GB" altLang="zh-CN" sz="3600" b="1" dirty="0" smtClean="0">
                <a:solidFill>
                  <a:srgbClr val="5D9A3C"/>
                </a:solidFill>
                <a:latin typeface="Arial" pitchFamily="34" charset="0"/>
                <a:ea typeface="宋体" charset="-122"/>
                <a:cs typeface="Arial" pitchFamily="34" charset="0"/>
              </a:rPr>
              <a:t>”</a:t>
            </a:r>
            <a:endParaRPr lang="en-US" sz="3600" b="1" dirty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2771800" y="1484784"/>
            <a:ext cx="3600450" cy="50863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0800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Принято</a:t>
            </a: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Редко, но такое случается</a:t>
            </a: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Поздравляем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!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Купите себе тортик!</a:t>
            </a:r>
            <a:endParaRPr kumimoji="0" lang="en-GB" sz="16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7779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Теперь ожидайте материал на вычитку и затем публикацию вашей статьи в печати и Интернете</a:t>
            </a:r>
            <a:endParaRPr kumimoji="0" lang="en-GB" sz="1600" b="1" i="0" u="none" strike="noStrike" kern="1200" cap="none" spc="0" normalizeH="0" baseline="0" noProof="0" dirty="0" smtClean="0">
              <a:ln>
                <a:noFill/>
              </a:ln>
              <a:solidFill>
                <a:srgbClr val="07779D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http://donesteban.net/weblog/champag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4947" y="2852936"/>
            <a:ext cx="1878013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thatsimportant:&#10;Important Cake: “Congratulations, Math!” [Via Cake Wrecks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5147" y="2636912"/>
            <a:ext cx="1443037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217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zh-CN" sz="2400" b="1" dirty="0">
                <a:solidFill>
                  <a:srgbClr val="5D9A3C"/>
                </a:solidFill>
                <a:ea typeface="宋体" charset="-122"/>
              </a:rPr>
              <a:t>или </a:t>
            </a:r>
            <a:r>
              <a:rPr lang="en-GB" altLang="zh-CN" sz="2400" b="1" dirty="0">
                <a:solidFill>
                  <a:srgbClr val="5D9A3C"/>
                </a:solidFill>
                <a:ea typeface="宋体" charset="-122"/>
              </a:rPr>
              <a:t>“</a:t>
            </a:r>
            <a:r>
              <a:rPr lang="ru-RU" altLang="zh-CN" sz="2400" b="1" dirty="0">
                <a:solidFill>
                  <a:srgbClr val="5D9A3C"/>
                </a:solidFill>
                <a:ea typeface="宋体" charset="-122"/>
              </a:rPr>
              <a:t>Отказано</a:t>
            </a:r>
            <a:r>
              <a:rPr lang="en-GB" altLang="zh-CN" sz="2400" b="1" dirty="0">
                <a:solidFill>
                  <a:srgbClr val="5D9A3C"/>
                </a:solidFill>
                <a:ea typeface="宋体" charset="-122"/>
              </a:rPr>
              <a:t>”</a:t>
            </a:r>
            <a:endParaRPr lang="en-US" sz="2400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644008" y="1374711"/>
            <a:ext cx="4248150" cy="50625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10800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b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Отказано</a:t>
            </a:r>
            <a:endParaRPr lang="en-GB" b="1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Вероятность – </a:t>
            </a:r>
            <a:r>
              <a:rPr lang="en-GB" sz="2000" b="1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40-90% ...</a:t>
            </a:r>
          </a:p>
          <a:p>
            <a:r>
              <a:rPr lang="ru-RU" altLang="zh-CN" sz="20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Не впадайте в отчаяние</a:t>
            </a:r>
            <a:endParaRPr lang="en-GB" altLang="zh-CN" sz="20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ru-RU" altLang="zh-CN" sz="16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Это случается со всеми</a:t>
            </a:r>
            <a:endParaRPr lang="en-GB" altLang="zh-CN" sz="16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altLang="zh-CN" sz="20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Попытайтесь понять, ПОЧЕМУ</a:t>
            </a:r>
            <a:endParaRPr lang="en-GB" altLang="zh-CN" sz="20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ru-RU" altLang="zh-CN" sz="16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Внимательно прочитайте рецензию</a:t>
            </a:r>
            <a:endParaRPr lang="en-GB" altLang="zh-CN" sz="16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ru-RU" altLang="zh-CN" sz="16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Будьте самокритичны</a:t>
            </a:r>
            <a:endParaRPr lang="en-US" altLang="zh-CN" sz="16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ru-RU" altLang="zh-CN" sz="20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Если вы намерены подать заявку в другой журнал, подойдите к этому, как к новой статье</a:t>
            </a:r>
            <a:endParaRPr lang="en-US" altLang="zh-CN" sz="20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ru-RU" altLang="zh-CN" sz="16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Воспользуйтесь рекомендациями рецензентов</a:t>
            </a:r>
            <a:endParaRPr lang="en-GB" altLang="zh-CN" sz="1600" b="1" dirty="0" smtClean="0">
              <a:solidFill>
                <a:srgbClr val="07779D"/>
              </a:solidFill>
              <a:latin typeface="Arial" pitchFamily="34" charset="0"/>
              <a:ea typeface="宋体" charset="-122"/>
              <a:cs typeface="Arial" pitchFamily="34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ru-RU" altLang="zh-CN" sz="16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Прочтите </a:t>
            </a:r>
            <a:r>
              <a:rPr lang="ru-RU" altLang="zh-CN" sz="1600" b="1" i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Руководство для авторов</a:t>
            </a:r>
            <a:r>
              <a:rPr lang="en-US" altLang="zh-CN" sz="1600" b="1" i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 </a:t>
            </a:r>
            <a:r>
              <a:rPr lang="ru-RU" altLang="zh-CN" sz="16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нового журнала ещё и ещё раз</a:t>
            </a:r>
            <a:r>
              <a:rPr lang="en-US" altLang="zh-CN" sz="1600" b="1" dirty="0" smtClean="0">
                <a:solidFill>
                  <a:srgbClr val="07779D"/>
                </a:solidFill>
                <a:latin typeface="Arial" pitchFamily="34" charset="0"/>
                <a:ea typeface="宋体" charset="-122"/>
                <a:cs typeface="Arial" pitchFamily="34" charset="0"/>
              </a:rPr>
              <a:t>.</a:t>
            </a:r>
          </a:p>
          <a:p>
            <a:endParaRPr lang="en-US" sz="1400" dirty="0" smtClean="0"/>
          </a:p>
        </p:txBody>
      </p:sp>
      <p:pic>
        <p:nvPicPr>
          <p:cNvPr id="5" name="Picture 4" descr="rejection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484784"/>
            <a:ext cx="4392488" cy="506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518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5D9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Редакторы международных журналов говорят… </a:t>
            </a:r>
            <a:endParaRPr lang="en-US" sz="3600" b="1" dirty="0">
              <a:solidFill>
                <a:srgbClr val="5D9A3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016" y="1813966"/>
            <a:ext cx="7453992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Следующие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 встречаются слишком часто: </a:t>
            </a:r>
            <a:endParaRPr lang="ru-RU" sz="18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Подаются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статьи не по теме </a:t>
            </a:r>
            <a:endParaRPr lang="ru-RU" sz="18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соответствует Руководству для </a:t>
            </a: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авторов</a:t>
            </a:r>
          </a:p>
          <a:p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Неподходящие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(или отсутствуют вообще) предложенные </a:t>
            </a: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рецензенты</a:t>
            </a:r>
          </a:p>
          <a:p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Неадекватный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 рецензентам </a:t>
            </a:r>
            <a:endParaRPr lang="ru-RU" sz="18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Недостаточный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английский </a:t>
            </a:r>
            <a:endParaRPr lang="ru-RU" sz="18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Подача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отклоненной статьи заново без исправлений </a:t>
            </a:r>
            <a:endParaRPr lang="ru-RU" sz="18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–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Haddad, Editor, Journal of Chromatography A</a:t>
            </a:r>
            <a:endParaRPr lang="en-US" sz="18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922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920806" cy="73025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Аттестация</a:t>
            </a:r>
            <a:r>
              <a:rPr lang="en-GB" sz="32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32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процесс экспертизы</a:t>
            </a:r>
            <a:endParaRPr lang="en-GB" sz="3200" b="1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4" name="Object 0"/>
          <p:cNvGraphicFramePr>
            <a:graphicFrameLocks noGrp="1" noChangeAspect="1"/>
          </p:cNvGraphicFramePr>
          <p:nvPr>
            <p:ph idx="1"/>
          </p:nvPr>
        </p:nvGraphicFramePr>
        <p:xfrm>
          <a:off x="1403350" y="1408113"/>
          <a:ext cx="6122988" cy="5449887"/>
        </p:xfrm>
        <a:graphic>
          <a:graphicData uri="http://schemas.openxmlformats.org/presentationml/2006/ole">
            <p:oleObj spid="_x0000_s4140" name="Visio" r:id="rId4" imgW="7114946" imgH="6331915" progId="">
              <p:embed/>
            </p:oleObj>
          </a:graphicData>
        </a:graphic>
      </p:graphicFrame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48264" y="116632"/>
            <a:ext cx="2088232" cy="694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5656" y="1340768"/>
            <a:ext cx="936104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Автор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1340768"/>
            <a:ext cx="122413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Редактор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2160" y="1340768"/>
            <a:ext cx="122413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Рецензент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632" y="1772816"/>
            <a:ext cx="100811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НАЧАЛО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03648" y="2617748"/>
            <a:ext cx="1008112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Подача статьи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827584" y="5354052"/>
            <a:ext cx="1584176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Редактирование статьи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2627784" y="2132857"/>
            <a:ext cx="2592288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Выполнены ли основные требования?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4211960" y="2636913"/>
            <a:ext cx="504056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Да</a:t>
            </a:r>
            <a:endParaRPr lang="ru-RU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131840" y="3717032"/>
            <a:ext cx="504056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Нет</a:t>
            </a:r>
            <a:endParaRPr lang="ru-RU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283968" y="3212976"/>
            <a:ext cx="1224136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Назначение рецензентов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139952" y="3933056"/>
            <a:ext cx="1368152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Сбор рецензий</a:t>
            </a:r>
          </a:p>
          <a:p>
            <a:pPr algn="ctr"/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228184" y="3573016"/>
            <a:ext cx="1224136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Составление рецензий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5220072" y="4869160"/>
            <a:ext cx="1224136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Принятие решения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3851920" y="4797152"/>
            <a:ext cx="720080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Отказ</a:t>
            </a:r>
            <a:endParaRPr lang="ru-RU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699792" y="4941168"/>
            <a:ext cx="720080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ОТКАЗ</a:t>
            </a:r>
            <a:endParaRPr lang="ru-RU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843808" y="5373216"/>
            <a:ext cx="1512168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Требуется редактирование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499992" y="5733256"/>
            <a:ext cx="936104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Статья принята</a:t>
            </a:r>
            <a:endParaRPr lang="ru-RU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355976" y="6596390"/>
            <a:ext cx="1512168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ПУБЛИКАЦИЯ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3318741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solidFill>
                  <a:srgbClr val="5D9A3C"/>
                </a:solidFill>
              </a:rPr>
              <a:t>После </a:t>
            </a:r>
            <a:r>
              <a:rPr lang="ru-RU" sz="2400" dirty="0" smtClean="0">
                <a:solidFill>
                  <a:srgbClr val="5D9A3C"/>
                </a:solidFill>
              </a:rPr>
              <a:t>подачи...</a:t>
            </a:r>
            <a:endParaRPr lang="en-US" sz="2400" dirty="0">
              <a:solidFill>
                <a:srgbClr val="5D9A3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Скорость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рецензирования/реферирования может значительно отличаться в зависимости от </a:t>
            </a: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журнала. </a:t>
            </a:r>
          </a:p>
          <a:p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данным Publishers Research Consortium, редакторы отмечают, что в среднем продолжительность процесса «от подачи – до принятия» занимает 130-150 дней (18-22 нед</a:t>
            </a: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.). </a:t>
            </a:r>
          </a:p>
          <a:p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Примерно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¾ редакторов (72%) отметили продолжительность до 6 месяцев. </a:t>
            </a:r>
            <a:endParaRPr lang="ru-RU" sz="18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 сроки меньше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мед.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журналов и </a:t>
            </a: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больше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журналов гуманитарных и социальных наук. </a:t>
            </a:r>
            <a:endParaRPr lang="ru-RU" sz="18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Редактор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решит: Accept, Accept with Revision (Minor or Major), или Reject вашу работу и уведомит вас</a:t>
            </a:r>
            <a:endParaRPr lang="en-US" sz="18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651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Guide To Exam Revision Guide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6236" y="4509120"/>
            <a:ext cx="2304256" cy="1828044"/>
          </a:xfrm>
          <a:prstGeom prst="rect">
            <a:avLst/>
          </a:prstGeom>
          <a:noFill/>
        </p:spPr>
      </p:pic>
      <p:pic>
        <p:nvPicPr>
          <p:cNvPr id="6" name="Picture 5" descr="2.png"/>
          <p:cNvPicPr>
            <a:picLocks noChangeAspect="1"/>
          </p:cNvPicPr>
          <p:nvPr/>
        </p:nvPicPr>
        <p:blipFill>
          <a:blip r:embed="rId5" cstate="print"/>
          <a:srcRect t="5901"/>
          <a:stretch>
            <a:fillRect/>
          </a:stretch>
        </p:blipFill>
        <p:spPr>
          <a:xfrm>
            <a:off x="3384847" y="-88789"/>
            <a:ext cx="6336705" cy="6254093"/>
          </a:xfrm>
          <a:prstGeom prst="rect">
            <a:avLst/>
          </a:prstGeom>
        </p:spPr>
      </p:pic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4593" y="223915"/>
            <a:ext cx="8497887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zh-CN" sz="2000" b="1" dirty="0" smtClean="0">
                <a:solidFill>
                  <a:srgbClr val="5D9A3C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Доработка</a:t>
            </a:r>
            <a:endParaRPr lang="zh-CN" altLang="en-US" b="1" dirty="0" smtClean="0">
              <a:solidFill>
                <a:srgbClr val="5D9A3C"/>
              </a:solidFill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1" name="Content Placeholder 8"/>
          <p:cNvSpPr>
            <a:spLocks noGrp="1"/>
          </p:cNvSpPr>
          <p:nvPr>
            <p:ph idx="1"/>
          </p:nvPr>
        </p:nvSpPr>
        <p:spPr>
          <a:xfrm>
            <a:off x="323528" y="836712"/>
            <a:ext cx="8136904" cy="475252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defRPr/>
            </a:pP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Цените возможность обсудить вашу работу </a:t>
            </a: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напрямую с другими учеными </a:t>
            </a:r>
            <a:endParaRPr lang="ru-RU" sz="1800" dirty="0" smtClean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Подготовьте </a:t>
            </a: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подробное </a:t>
            </a: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письмо-ответ</a:t>
            </a:r>
            <a:endParaRPr lang="ru-RU" sz="1800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Copy-Paste каждый </a:t>
            </a: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комментарий рецензентов и ответьте на него</a:t>
            </a:r>
            <a:endParaRPr lang="ru-RU" sz="1800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Укажите, какие </a:t>
            </a: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именно </a:t>
            </a: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изменения внесены </a:t>
            </a: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статью</a:t>
            </a:r>
            <a:endParaRPr lang="ru-RU" sz="1800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Укажите номер страницы </a:t>
            </a: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строку</a:t>
            </a:r>
            <a:endParaRPr lang="ru-RU" sz="1800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Будьте </a:t>
            </a: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конкретны - не обобщенные заявления (например, "дискуссия была изменена соответственно")</a:t>
            </a:r>
          </a:p>
          <a:p>
            <a:pPr>
              <a:lnSpc>
                <a:spcPct val="110000"/>
              </a:lnSpc>
              <a:defRPr/>
            </a:pP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Напишите научный </a:t>
            </a: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ответ на </a:t>
            </a: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комментарий </a:t>
            </a: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...</a:t>
            </a:r>
          </a:p>
          <a:p>
            <a:pPr>
              <a:lnSpc>
                <a:spcPct val="110000"/>
              </a:lnSpc>
              <a:defRPr/>
            </a:pP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... или </a:t>
            </a: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убедительное, вежливое опровержение, если вы считаете, что рецензент неправ</a:t>
            </a:r>
            <a:endParaRPr lang="ru-RU" sz="1800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Пишите так, чтобы </a:t>
            </a: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ваш ответ </a:t>
            </a: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можно было отправить рецензенту </a:t>
            </a: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без предварительного редактирования</a:t>
            </a:r>
          </a:p>
          <a:p>
            <a:pPr>
              <a:lnSpc>
                <a:spcPct val="110000"/>
              </a:lnSpc>
              <a:defRPr/>
            </a:pPr>
            <a:r>
              <a:rPr lang="ru-RU" sz="1800" dirty="0" smtClean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Дорожите своей работой:</a:t>
            </a:r>
            <a:endParaRPr lang="ru-RU" sz="1800" dirty="0">
              <a:solidFill>
                <a:srgbClr val="07779D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defRPr/>
            </a:pP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Вы провели месяцы в лаборатории, чтобы сделать исследование</a:t>
            </a:r>
          </a:p>
          <a:p>
            <a:pPr>
              <a:lnSpc>
                <a:spcPct val="110000"/>
              </a:lnSpc>
              <a:defRPr/>
            </a:pPr>
            <a:r>
              <a:rPr lang="ru-RU" sz="1800" dirty="0">
                <a:solidFill>
                  <a:srgbClr val="07779D"/>
                </a:solidFill>
                <a:latin typeface="Arial" pitchFamily="34" charset="0"/>
                <a:cs typeface="Arial" pitchFamily="34" charset="0"/>
              </a:rPr>
              <a:t>Вам понадобилось недели, чтобы написать рукопись</a:t>
            </a:r>
            <a:endParaRPr lang="en-GB" sz="18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7" descr="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116632"/>
            <a:ext cx="2088232" cy="6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756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39552" y="15567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strike="noStrike" kern="1200" cap="none" spc="0" normalizeH="0" baseline="0" noProof="0" dirty="0" smtClean="0">
                <a:ln>
                  <a:noFill/>
                </a:ln>
                <a:solidFill>
                  <a:srgbClr val="5D9A3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Ответственность автора</a:t>
            </a:r>
            <a:endParaRPr kumimoji="0" lang="en-GB" sz="4000" b="1" i="0" strike="noStrike" kern="1200" cap="none" spc="0" normalizeH="0" baseline="0" noProof="0" dirty="0" smtClean="0">
              <a:ln>
                <a:noFill/>
              </a:ln>
              <a:solidFill>
                <a:srgbClr val="5D9A3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5616" y="2996952"/>
            <a:ext cx="7056784" cy="145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>
              <a:lnSpc>
                <a:spcPct val="90000"/>
              </a:lnSpc>
              <a:spcBef>
                <a:spcPct val="50000"/>
              </a:spcBef>
              <a:buClr>
                <a:srgbClr val="5D9A3C"/>
              </a:buClr>
              <a:buFont typeface="Wingdings" pitchFamily="2" charset="2"/>
              <a:buChar char="Ø"/>
              <a:tabLst>
                <a:tab pos="287338" algn="l"/>
              </a:tabLst>
            </a:pPr>
            <a:r>
              <a:rPr lang="ru-RU" sz="2400" b="1" dirty="0" smtClean="0">
                <a:solidFill>
                  <a:srgbClr val="006699"/>
                </a:solidFill>
                <a:latin typeface="Arial Narrow" pitchFamily="34" charset="0"/>
                <a:cs typeface="Arial" pitchFamily="34" charset="0"/>
              </a:rPr>
              <a:t>Каковы мои обязанности как автора</a:t>
            </a:r>
            <a:r>
              <a:rPr lang="en-US" sz="2400" b="1" dirty="0" smtClean="0">
                <a:solidFill>
                  <a:srgbClr val="006699"/>
                </a:solidFill>
                <a:latin typeface="Arial Narrow" pitchFamily="34" charset="0"/>
                <a:cs typeface="Arial" pitchFamily="34" charset="0"/>
              </a:rPr>
              <a:t>? </a:t>
            </a:r>
          </a:p>
          <a:p>
            <a:pPr marL="341313" indent="-341313">
              <a:lnSpc>
                <a:spcPct val="90000"/>
              </a:lnSpc>
              <a:spcBef>
                <a:spcPct val="50000"/>
              </a:spcBef>
              <a:buClr>
                <a:srgbClr val="5D9A3C"/>
              </a:buClr>
              <a:buFont typeface="Wingdings" pitchFamily="2" charset="2"/>
              <a:buChar char="Ø"/>
              <a:tabLst>
                <a:tab pos="287338" algn="l"/>
              </a:tabLst>
            </a:pPr>
            <a:r>
              <a:rPr lang="ru-RU" sz="2400" b="1" dirty="0" smtClean="0">
                <a:solidFill>
                  <a:srgbClr val="006699"/>
                </a:solidFill>
                <a:latin typeface="Arial Narrow" pitchFamily="34" charset="0"/>
                <a:cs typeface="Arial" pitchFamily="34" charset="0"/>
              </a:rPr>
              <a:t>Я написал статью</a:t>
            </a:r>
            <a:r>
              <a:rPr lang="en-US" sz="2400" b="1" dirty="0" smtClean="0">
                <a:solidFill>
                  <a:srgbClr val="006699"/>
                </a:solidFill>
                <a:latin typeface="Arial Narrow" pitchFamily="34" charset="0"/>
                <a:cs typeface="Arial" pitchFamily="34" charset="0"/>
              </a:rPr>
              <a:t>. </a:t>
            </a:r>
            <a:r>
              <a:rPr lang="ru-RU" sz="2400" b="1" dirty="0" smtClean="0">
                <a:solidFill>
                  <a:srgbClr val="006699"/>
                </a:solidFill>
                <a:latin typeface="Arial Narrow" pitchFamily="34" charset="0"/>
                <a:cs typeface="Arial" pitchFamily="34" charset="0"/>
              </a:rPr>
              <a:t>Кому она принадлежит</a:t>
            </a:r>
            <a:r>
              <a:rPr lang="en-US" sz="2400" b="1" dirty="0" smtClean="0">
                <a:solidFill>
                  <a:srgbClr val="006699"/>
                </a:solidFill>
                <a:latin typeface="Arial Narrow" pitchFamily="34" charset="0"/>
                <a:cs typeface="Arial" pitchFamily="34" charset="0"/>
              </a:rPr>
              <a:t>?  </a:t>
            </a:r>
          </a:p>
          <a:p>
            <a:pPr marL="341313" indent="-341313">
              <a:lnSpc>
                <a:spcPct val="90000"/>
              </a:lnSpc>
              <a:spcBef>
                <a:spcPct val="50000"/>
              </a:spcBef>
              <a:buClr>
                <a:srgbClr val="5D9A3C"/>
              </a:buClr>
              <a:buFont typeface="Wingdings" pitchFamily="2" charset="2"/>
              <a:buChar char="Ø"/>
              <a:tabLst>
                <a:tab pos="287338" algn="l"/>
              </a:tabLst>
            </a:pPr>
            <a:r>
              <a:rPr lang="ru-RU" sz="2400" b="1" dirty="0" smtClean="0">
                <a:solidFill>
                  <a:srgbClr val="006699"/>
                </a:solidFill>
                <a:latin typeface="Arial Narrow" pitchFamily="34" charset="0"/>
                <a:cs typeface="Arial" pitchFamily="34" charset="0"/>
              </a:rPr>
              <a:t>Я опубликовал статью. Каковы мои права</a:t>
            </a:r>
            <a:r>
              <a:rPr lang="en-US" sz="2400" b="1" dirty="0" smtClean="0">
                <a:solidFill>
                  <a:srgbClr val="006699"/>
                </a:solidFill>
                <a:latin typeface="Arial Narrow" pitchFamily="34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225037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5D9A3C"/>
                </a:solidFill>
              </a:rPr>
              <a:t>Ответственность автора</a:t>
            </a:r>
            <a:endParaRPr lang="en-US" sz="3600" b="1" dirty="0">
              <a:solidFill>
                <a:srgbClr val="5D9A3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Оригинальность 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отсутствие сфабрикованных </a:t>
            </a:r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данных, фальсификации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плагиата </a:t>
            </a:r>
          </a:p>
          <a:p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Ссылки 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контекст – разрешенное использование материалов из других источников и указание </a:t>
            </a:r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них</a:t>
            </a:r>
          </a:p>
          <a:p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Конфликт 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интересов – другая деятельность автора, согласование с работодателем </a:t>
            </a:r>
            <a:endParaRPr lang="ru-RU" sz="1800" dirty="0" smtClean="0">
              <a:solidFill>
                <a:srgbClr val="077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Авторство 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первый автор и соавторы; подаренное авторство; правильность информации об авторах </a:t>
            </a:r>
            <a:endParaRPr lang="ru-RU" sz="1800" dirty="0" smtClean="0">
              <a:solidFill>
                <a:srgbClr val="077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Подача 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отсутствие одновременной подачи </a:t>
            </a:r>
            <a:endParaRPr lang="ru-RU" sz="1800" dirty="0" smtClean="0">
              <a:solidFill>
                <a:srgbClr val="077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solidFill>
                <a:srgbClr val="077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 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еще </a:t>
            </a:r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несет ответственность? 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</a:t>
            </a:r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заинтересованные лица 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играют свою роль в поддержке этических </a:t>
            </a:r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норм: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авторы; институты/компании/агентства/финансирующие 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организации; </a:t>
            </a:r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издатели/редакторы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помощь: ресурсы Committee on Publication Ethics (COPE), Publishing Ethics Resource Kit (PERK) </a:t>
            </a:r>
            <a:endParaRPr lang="ru-RU" sz="1800" dirty="0" smtClean="0">
              <a:solidFill>
                <a:srgbClr val="077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Последствия </a:t>
            </a:r>
            <a:r>
              <a:rPr lang="ru-RU" sz="1800" dirty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письма выражающие сомнения и замечания; изъятие статьи; дисциплинарное наказание в гос. организациях и финансирующих </a:t>
            </a:r>
            <a:r>
              <a:rPr lang="ru-RU" sz="1800" dirty="0" smtClean="0">
                <a:solidFill>
                  <a:srgbClr val="0777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органах</a:t>
            </a:r>
            <a:endParaRPr lang="en-US" sz="1800" dirty="0">
              <a:solidFill>
                <a:srgbClr val="0777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787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Оригинальность</a:t>
            </a:r>
            <a:endParaRPr lang="en-GB" sz="3600" b="1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95400"/>
            <a:ext cx="7620000" cy="4343400"/>
          </a:xfrm>
        </p:spPr>
        <p:txBody>
          <a:bodyPr/>
          <a:lstStyle/>
          <a:p>
            <a:pPr eaLnBrk="1" hangingPunct="1">
              <a:spcBef>
                <a:spcPct val="10000"/>
              </a:spcBef>
            </a:pPr>
            <a:r>
              <a:rPr lang="ru-RU" sz="2800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Фабрикация</a:t>
            </a:r>
            <a:endParaRPr lang="en-US" sz="2800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  <a:p>
            <a:pPr lvl="1" eaLnBrk="1" hangingPunct="1">
              <a:spcBef>
                <a:spcPct val="10000"/>
              </a:spcBef>
            </a:pPr>
            <a:r>
              <a:rPr lang="ru-RU" sz="20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«Изобретение» научных данных</a:t>
            </a:r>
            <a:endParaRPr lang="en-US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10000"/>
              </a:spcBef>
            </a:pPr>
            <a:r>
              <a:rPr lang="ru-RU" sz="2800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Фальсификация</a:t>
            </a:r>
            <a:endParaRPr lang="en-US" sz="2800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  <a:p>
            <a:pPr lvl="1" eaLnBrk="1" hangingPunct="1">
              <a:spcBef>
                <a:spcPct val="10000"/>
              </a:spcBef>
            </a:pPr>
            <a:r>
              <a:rPr lang="ru-RU" sz="20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Манипуляция данными</a:t>
            </a:r>
            <a:endParaRPr lang="en-US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10000"/>
              </a:spcBef>
            </a:pPr>
            <a:r>
              <a:rPr lang="ru-RU" sz="2800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Плагиат</a:t>
            </a:r>
            <a:r>
              <a:rPr lang="en-US" sz="2800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spcBef>
                <a:spcPct val="10000"/>
              </a:spcBef>
            </a:pPr>
            <a:r>
              <a:rPr lang="ru-RU" sz="20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Плагиат принимает различные </a:t>
            </a:r>
            <a:r>
              <a:rPr lang="ru-RU" sz="20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формы </a:t>
            </a:r>
            <a:r>
              <a:rPr lang="ru-RU" sz="20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20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присвоения авторства  чужой статьи до использования исследований, </a:t>
            </a:r>
            <a:r>
              <a:rPr lang="ru-RU" sz="20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проведенных </a:t>
            </a:r>
            <a:r>
              <a:rPr lang="ru-RU" sz="2000" dirty="0" smtClean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другими, без указания источника</a:t>
            </a:r>
            <a:endParaRPr lang="en-GB" sz="2000" dirty="0" smtClean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6916" name="AutoShape 4"/>
          <p:cNvSpPr>
            <a:spLocks noChangeArrowheads="1"/>
          </p:cNvSpPr>
          <p:nvPr/>
        </p:nvSpPr>
        <p:spPr bwMode="auto">
          <a:xfrm>
            <a:off x="1524000" y="4953000"/>
            <a:ext cx="5981700" cy="279400"/>
          </a:xfrm>
          <a:prstGeom prst="flowChartMerge">
            <a:avLst/>
          </a:prstGeom>
          <a:noFill/>
          <a:ln w="28575" algn="ctr">
            <a:solidFill>
              <a:srgbClr val="5D9A3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66917" name="Rectangle 5"/>
          <p:cNvSpPr>
            <a:spLocks noChangeArrowheads="1"/>
          </p:cNvSpPr>
          <p:nvPr/>
        </p:nvSpPr>
        <p:spPr bwMode="auto">
          <a:xfrm>
            <a:off x="0" y="5321300"/>
            <a:ext cx="91440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marL="342900" indent="-342900" algn="ctr">
              <a:spcBef>
                <a:spcPct val="20000"/>
              </a:spcBef>
              <a:buClr>
                <a:srgbClr val="FF9900"/>
              </a:buClr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Это три наиболее распространенные формы этических нарушений</a:t>
            </a:r>
            <a:endParaRPr lang="en-GB" sz="20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09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2133600" cy="365125"/>
          </a:xfrm>
        </p:spPr>
        <p:txBody>
          <a:bodyPr/>
          <a:lstStyle/>
          <a:p>
            <a:pPr>
              <a:defRPr/>
            </a:pPr>
            <a:fld id="{932292D7-C2E0-4BB7-A0B7-773C64356414}" type="slidenum">
              <a:rPr lang="zh-CN" altLang="en-GB"/>
              <a:pPr>
                <a:defRPr/>
              </a:pPr>
              <a:t>63</a:t>
            </a:fld>
            <a:endParaRPr lang="en-GB" altLang="zh-CN"/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" y="1341438"/>
            <a:ext cx="7524750" cy="5491162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</p:spPr>
      </p:pic>
      <p:sp>
        <p:nvSpPr>
          <p:cNvPr id="67588" name="Line 3"/>
          <p:cNvSpPr>
            <a:spLocks noChangeShapeType="1"/>
          </p:cNvSpPr>
          <p:nvPr/>
        </p:nvSpPr>
        <p:spPr bwMode="auto">
          <a:xfrm>
            <a:off x="107950" y="2535238"/>
            <a:ext cx="4579938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7589" name="Line 4"/>
          <p:cNvSpPr>
            <a:spLocks noChangeShapeType="1"/>
          </p:cNvSpPr>
          <p:nvPr/>
        </p:nvSpPr>
        <p:spPr bwMode="auto">
          <a:xfrm>
            <a:off x="323850" y="5430838"/>
            <a:ext cx="2376488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7590" name="Line 5"/>
          <p:cNvSpPr>
            <a:spLocks noChangeShapeType="1"/>
          </p:cNvSpPr>
          <p:nvPr/>
        </p:nvSpPr>
        <p:spPr bwMode="auto">
          <a:xfrm>
            <a:off x="3621088" y="5214938"/>
            <a:ext cx="1008062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7591" name="Rectangle 6"/>
          <p:cNvSpPr>
            <a:spLocks noChangeArrowheads="1"/>
          </p:cNvSpPr>
          <p:nvPr/>
        </p:nvSpPr>
        <p:spPr bwMode="auto">
          <a:xfrm>
            <a:off x="158750" y="2679700"/>
            <a:ext cx="4514850" cy="3175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6759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9788" y="28575"/>
            <a:ext cx="4465637" cy="5445125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</p:spPr>
      </p:pic>
      <p:sp>
        <p:nvSpPr>
          <p:cNvPr id="67593" name="Line 8"/>
          <p:cNvSpPr>
            <a:spLocks noChangeShapeType="1"/>
          </p:cNvSpPr>
          <p:nvPr/>
        </p:nvSpPr>
        <p:spPr bwMode="auto">
          <a:xfrm>
            <a:off x="900113" y="4913313"/>
            <a:ext cx="3671887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7594" name="Oval 9"/>
          <p:cNvSpPr>
            <a:spLocks noChangeArrowheads="1"/>
          </p:cNvSpPr>
          <p:nvPr/>
        </p:nvSpPr>
        <p:spPr bwMode="auto">
          <a:xfrm>
            <a:off x="0" y="1773238"/>
            <a:ext cx="1331913" cy="4318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7595" name="Line 10"/>
          <p:cNvSpPr>
            <a:spLocks noChangeShapeType="1"/>
          </p:cNvSpPr>
          <p:nvPr/>
        </p:nvSpPr>
        <p:spPr bwMode="auto">
          <a:xfrm>
            <a:off x="323850" y="6064250"/>
            <a:ext cx="4579938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7596" name="Text Box 11"/>
          <p:cNvSpPr txBox="1">
            <a:spLocks noChangeArrowheads="1"/>
          </p:cNvSpPr>
          <p:nvPr/>
        </p:nvSpPr>
        <p:spPr bwMode="auto">
          <a:xfrm>
            <a:off x="352425" y="5329238"/>
            <a:ext cx="8424863" cy="1196975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An </a:t>
            </a:r>
            <a:r>
              <a:rPr lang="en-US" altLang="zh-CN" sz="2400" dirty="0">
                <a:latin typeface="Calibri" pitchFamily="34" charset="0"/>
                <a:ea typeface="宋体" pitchFamily="2" charset="-122"/>
                <a:cs typeface="Calibri" pitchFamily="34" charset="0"/>
              </a:rPr>
              <a:t>article </a:t>
            </a:r>
            <a:r>
              <a:rPr lang="en-US" altLang="zh-CN" sz="240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in which </a:t>
            </a:r>
            <a:r>
              <a:rPr lang="en-US" altLang="zh-CN" sz="2400" dirty="0">
                <a:latin typeface="Calibri" pitchFamily="34" charset="0"/>
                <a:ea typeface="宋体" pitchFamily="2" charset="-122"/>
                <a:cs typeface="Calibri" pitchFamily="34" charset="0"/>
              </a:rPr>
              <a:t>the authors committed plagiarism: it </a:t>
            </a:r>
            <a:r>
              <a:rPr lang="en-US" altLang="zh-CN" sz="240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will not </a:t>
            </a:r>
            <a:r>
              <a:rPr lang="en-US" altLang="zh-CN" sz="2400" dirty="0">
                <a:latin typeface="Calibri" pitchFamily="34" charset="0"/>
                <a:ea typeface="宋体" pitchFamily="2" charset="-122"/>
                <a:cs typeface="Calibri" pitchFamily="34" charset="0"/>
              </a:rPr>
              <a:t>be removed from </a:t>
            </a:r>
            <a:r>
              <a:rPr lang="en-US" altLang="zh-CN" sz="240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ScienceDirect ever. </a:t>
            </a:r>
            <a:r>
              <a:rPr lang="en-US" altLang="zh-CN" sz="2400" dirty="0">
                <a:latin typeface="Calibri" pitchFamily="34" charset="0"/>
                <a:ea typeface="宋体" pitchFamily="2" charset="-122"/>
                <a:cs typeface="Calibri" pitchFamily="34" charset="0"/>
              </a:rPr>
              <a:t>Everybody who downloads it will see the reason </a:t>
            </a:r>
            <a:r>
              <a:rPr lang="en-US" altLang="zh-CN" sz="2400" dirty="0" smtClean="0">
                <a:latin typeface="Calibri" pitchFamily="34" charset="0"/>
                <a:ea typeface="宋体" pitchFamily="2" charset="-122"/>
                <a:cs typeface="Calibri" pitchFamily="34" charset="0"/>
              </a:rPr>
              <a:t>for the retraction</a:t>
            </a:r>
            <a:r>
              <a:rPr lang="en-US" altLang="zh-CN" sz="2400" dirty="0">
                <a:latin typeface="Calibri" pitchFamily="34" charset="0"/>
                <a:ea typeface="宋体" pitchFamily="2" charset="-122"/>
                <a:cs typeface="Calibri" pitchFamily="34" charset="0"/>
              </a:rPr>
              <a:t>…</a:t>
            </a:r>
          </a:p>
        </p:txBody>
      </p:sp>
      <p:pic>
        <p:nvPicPr>
          <p:cNvPr id="67597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425" y="130175"/>
            <a:ext cx="26733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91924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41288"/>
            <a:ext cx="20891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3"/>
          <p:cNvSpPr>
            <a:spLocks noGrp="1"/>
          </p:cNvSpPr>
          <p:nvPr>
            <p:ph type="title"/>
          </p:nvPr>
        </p:nvSpPr>
        <p:spPr>
          <a:xfrm>
            <a:off x="467544" y="48895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Плагиат лидирует среди нарушений... </a:t>
            </a:r>
            <a:endParaRPr lang="en-US" sz="3200" b="1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pPr>
              <a:defRPr/>
            </a:pPr>
            <a:fld id="{D69920A7-6F0E-4253-9D6E-6075FA6B266B}" type="slidenum">
              <a:rPr lang="en-GB" smtClean="0"/>
              <a:pPr>
                <a:defRPr/>
              </a:pPr>
              <a:t>64</a:t>
            </a:fld>
            <a:endParaRPr lang="en-GB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648171" y="6021288"/>
            <a:ext cx="6588125" cy="360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rgbClr val="0070C0"/>
              </a:buClr>
              <a:defRPr/>
            </a:pPr>
            <a:r>
              <a:rPr lang="en-GB" sz="1600" dirty="0">
                <a:cs typeface="Arial" pitchFamily="34" charset="0"/>
              </a:rPr>
              <a:t>Sample of cases reported to Elsevier </a:t>
            </a:r>
            <a:r>
              <a:rPr lang="en-GB" sz="1600" dirty="0" smtClean="0">
                <a:cs typeface="Arial" pitchFamily="34" charset="0"/>
              </a:rPr>
              <a:t>Journals publishing </a:t>
            </a:r>
            <a:r>
              <a:rPr lang="en-GB" sz="1600" dirty="0">
                <a:cs typeface="Arial" pitchFamily="34" charset="0"/>
              </a:rPr>
              <a:t>staff in </a:t>
            </a:r>
            <a:r>
              <a:rPr lang="en-GB" sz="1600" dirty="0" smtClean="0">
                <a:cs typeface="Arial" pitchFamily="34" charset="0"/>
              </a:rPr>
              <a:t>2012</a:t>
            </a:r>
            <a:endParaRPr lang="en-GB" sz="1600" kern="0" dirty="0">
              <a:ea typeface="ＭＳ Ｐゴシック" pitchFamily="-26" charset="-128"/>
              <a:cs typeface="Arial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278" y="1462649"/>
            <a:ext cx="6581775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278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4111021436"/>
              </p:ext>
            </p:extLst>
          </p:nvPr>
        </p:nvGraphicFramePr>
        <p:xfrm>
          <a:off x="323528" y="1988840"/>
          <a:ext cx="8568952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Обнаружение плагиата</a:t>
            </a:r>
            <a:endParaRPr lang="en-GB" sz="3200" b="1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pPr>
              <a:defRPr/>
            </a:pPr>
            <a:fld id="{43CB8452-A494-4469-B74E-03F8B4CEF41A}" type="slidenum">
              <a:rPr lang="en-GB" smtClean="0"/>
              <a:pPr>
                <a:defRPr/>
              </a:pPr>
              <a:t>65</a:t>
            </a:fld>
            <a:endParaRPr lang="en-GB" dirty="0"/>
          </a:p>
        </p:txBody>
      </p:sp>
      <p:pic>
        <p:nvPicPr>
          <p:cNvPr id="23557" name="Picture 8" descr="logo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41288"/>
            <a:ext cx="20891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081759" y="1484784"/>
            <a:ext cx="3146425" cy="36988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Cross Check Initiative (2009)</a:t>
            </a:r>
            <a:endParaRPr lang="en-US" dirty="0"/>
          </a:p>
        </p:txBody>
      </p:sp>
      <p:pic>
        <p:nvPicPr>
          <p:cNvPr id="23559" name="Picture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7037" y="5666953"/>
            <a:ext cx="17430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0871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7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41288"/>
            <a:ext cx="20891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itle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Правильное цитирование</a:t>
            </a:r>
            <a:endParaRPr lang="en-US" sz="3200" b="1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pPr>
              <a:defRPr/>
            </a:pPr>
            <a:fld id="{E74710BF-DD38-49D5-A885-5A44DCF0034E}" type="slidenum">
              <a:rPr lang="en-GB" smtClean="0"/>
              <a:pPr>
                <a:defRPr/>
              </a:pPr>
              <a:t>66</a:t>
            </a:fld>
            <a:endParaRPr lang="en-GB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81043610"/>
              </p:ext>
            </p:extLst>
          </p:nvPr>
        </p:nvGraphicFramePr>
        <p:xfrm>
          <a:off x="684212" y="1442343"/>
          <a:ext cx="7776220" cy="1626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xmlns="" val="3208665277"/>
              </p:ext>
            </p:extLst>
          </p:nvPr>
        </p:nvGraphicFramePr>
        <p:xfrm>
          <a:off x="683568" y="2276872"/>
          <a:ext cx="7776864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xmlns="" val="1635333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>
                <a:solidFill>
                  <a:srgbClr val="5D9A3C"/>
                </a:solidFill>
                <a:latin typeface="Arial" charset="0"/>
                <a:cs typeface="Arial" charset="0"/>
              </a:rPr>
              <a:t>Кто такой Автор?</a:t>
            </a:r>
            <a:endParaRPr lang="en-GB" sz="3200" b="1" dirty="0" smtClean="0">
              <a:solidFill>
                <a:srgbClr val="5D9A3C"/>
              </a:solidFill>
              <a:latin typeface="Arial" charset="0"/>
              <a:ea typeface="宋体" pitchFamily="2" charset="-122"/>
              <a:cs typeface="Arial" charset="0"/>
            </a:endParaRPr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71518921"/>
              </p:ext>
            </p:extLst>
          </p:nvPr>
        </p:nvGraphicFramePr>
        <p:xfrm>
          <a:off x="755576" y="1052736"/>
          <a:ext cx="7560840" cy="4786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pPr>
              <a:defRPr/>
            </a:pPr>
            <a:fld id="{81B63B61-4A62-4B64-B3A9-B7A187A8A8C1}" type="slidenum">
              <a:rPr lang="en-GB" smtClean="0"/>
              <a:pPr>
                <a:defRPr/>
              </a:pPr>
              <a:t>67</a:t>
            </a:fld>
            <a:endParaRPr lang="en-GB" dirty="0"/>
          </a:p>
        </p:txBody>
      </p:sp>
      <p:pic>
        <p:nvPicPr>
          <p:cNvPr id="15364" name="Picture 4" descr="logo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41288"/>
            <a:ext cx="20891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4196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90872" y="260648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5D9A3C"/>
                </a:solidFill>
                <a:latin typeface="Arial" pitchFamily="34" charset="0"/>
                <a:cs typeface="Arial" pitchFamily="34" charset="0"/>
              </a:rPr>
              <a:t>Авторство</a:t>
            </a:r>
            <a:endParaRPr lang="en-GB" sz="3200" b="1" dirty="0" smtClean="0">
              <a:solidFill>
                <a:srgbClr val="5D9A3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idx="1"/>
          </p:nvPr>
        </p:nvSpPr>
        <p:spPr>
          <a:xfrm>
            <a:off x="493204" y="1484784"/>
            <a:ext cx="8471284" cy="3637384"/>
          </a:xfr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лица, обозначенные как авторы, </a:t>
            </a: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должны внести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существенный </a:t>
            </a: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вклад: </a:t>
            </a:r>
            <a:endParaRPr lang="ru-RU" sz="18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buAutoNum type="arabicParenR"/>
            </a:pP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концепцию и дизайн исследования, получение и интерпретацию данных; </a:t>
            </a:r>
            <a:endParaRPr lang="ru-RU" sz="18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buAutoNum type="arabicParenR"/>
            </a:pP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написание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первого варианта статьи или ее </a:t>
            </a: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переработки, направленной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улучшение качества; </a:t>
            </a:r>
            <a:endParaRPr lang="ru-RU" sz="18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buAutoNum type="arabicParenR"/>
            </a:pP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окончательное </a:t>
            </a:r>
            <a: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утверждение версии для печати. </a:t>
            </a:r>
            <a:br>
              <a:rPr lang="ru-RU" sz="18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Авторы </a:t>
            </a:r>
            <a:r>
              <a:rPr lang="ru-RU" sz="18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должны соответствовать условиям 1, 2 и 3. </a:t>
            </a:r>
          </a:p>
        </p:txBody>
      </p:sp>
      <p:sp>
        <p:nvSpPr>
          <p:cNvPr id="1638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fld id="{5C05515D-15B8-421C-9ED7-82C0E95F8588}" type="slidenum">
              <a:rPr lang="en-US" smtClean="0"/>
              <a:pPr/>
              <a:t>68</a:t>
            </a:fld>
            <a:endParaRPr lang="en-US" dirty="0" smtClean="0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41787"/>
            <a:ext cx="2088232" cy="694925"/>
          </a:xfrm>
          <a:prstGeom prst="rect">
            <a:avLst/>
          </a:prstGeom>
        </p:spPr>
      </p:pic>
      <p:pic>
        <p:nvPicPr>
          <p:cNvPr id="12" name="Picture 11" descr="iStock_000006892972_Full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91880" y="5349835"/>
            <a:ext cx="2232248" cy="148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83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305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305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30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uild="p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492806" y="783826"/>
            <a:ext cx="5473700" cy="424732"/>
          </a:xfrm>
        </p:spPr>
        <p:txBody>
          <a:bodyPr>
            <a:spAutoFit/>
          </a:bodyPr>
          <a:lstStyle/>
          <a:p>
            <a:pPr eaLnBrk="1" hangingPunct="1"/>
            <a:r>
              <a:rPr lang="ru-RU" altLang="zh-CN" sz="2400" b="1" dirty="0" smtClean="0">
                <a:solidFill>
                  <a:srgbClr val="5D9A3C"/>
                </a:solidFill>
                <a:latin typeface="Arial" charset="0"/>
                <a:cs typeface="Arial" charset="0"/>
              </a:rPr>
              <a:t>Авторство</a:t>
            </a:r>
            <a:endParaRPr lang="en-GB" altLang="zh-CN" b="1" dirty="0" smtClean="0">
              <a:solidFill>
                <a:srgbClr val="5D9A3C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pPr>
              <a:defRPr/>
            </a:pPr>
            <a:fld id="{9B040F11-43BD-423E-9E4D-8FFAA3A6B8B6}" type="slidenum">
              <a:rPr lang="en-GB" smtClean="0"/>
              <a:pPr>
                <a:defRPr/>
              </a:pPr>
              <a:t>69</a:t>
            </a:fld>
            <a:endParaRPr lang="en-GB" dirty="0"/>
          </a:p>
        </p:txBody>
      </p:sp>
      <p:pic>
        <p:nvPicPr>
          <p:cNvPr id="16390" name="Picture 4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41288"/>
            <a:ext cx="20891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5" y="1268760"/>
            <a:ext cx="849706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6699"/>
                </a:solidFill>
              </a:rPr>
              <a:t>Последовательность </a:t>
            </a:r>
            <a:r>
              <a:rPr lang="ru-RU" sz="2000" dirty="0" smtClean="0">
                <a:solidFill>
                  <a:srgbClr val="006699"/>
                </a:solidFill>
              </a:rPr>
              <a:t>авторов </a:t>
            </a:r>
            <a:r>
              <a:rPr lang="ru-RU" sz="2000" dirty="0">
                <a:solidFill>
                  <a:srgbClr val="006699"/>
                </a:solidFill>
              </a:rPr>
              <a:t>варьируется в зависимости от дисциплины и культуры, но общим правилом является то, что первым автором является лицо, которое проводит или контролирует сбор, анализ, представление и </a:t>
            </a:r>
            <a:r>
              <a:rPr lang="ru-RU" sz="2000" dirty="0" smtClean="0">
                <a:solidFill>
                  <a:srgbClr val="006699"/>
                </a:solidFill>
              </a:rPr>
              <a:t>интерпретацию </a:t>
            </a:r>
            <a:r>
              <a:rPr lang="ru-RU" sz="2000" dirty="0">
                <a:solidFill>
                  <a:srgbClr val="006699"/>
                </a:solidFill>
              </a:rPr>
              <a:t>полученных результатов, а также </a:t>
            </a:r>
            <a:r>
              <a:rPr lang="ru-RU" sz="2000" dirty="0" smtClean="0">
                <a:solidFill>
                  <a:srgbClr val="006699"/>
                </a:solidFill>
              </a:rPr>
              <a:t>пишет основной текст статьи</a:t>
            </a:r>
            <a:endParaRPr lang="ru-RU" sz="2000" dirty="0">
              <a:solidFill>
                <a:srgbClr val="006699"/>
              </a:solidFill>
            </a:endParaRPr>
          </a:p>
          <a:p>
            <a:r>
              <a:rPr lang="ru-RU" sz="2000" dirty="0">
                <a:solidFill>
                  <a:srgbClr val="006699"/>
                </a:solidFill>
              </a:rPr>
              <a:t>● </a:t>
            </a:r>
            <a:r>
              <a:rPr lang="ru-RU" sz="2000" dirty="0" smtClean="0">
                <a:solidFill>
                  <a:srgbClr val="006699"/>
                </a:solidFill>
              </a:rPr>
              <a:t>ответственный автор </a:t>
            </a:r>
            <a:r>
              <a:rPr lang="ru-RU" sz="2000" dirty="0">
                <a:solidFill>
                  <a:srgbClr val="006699"/>
                </a:solidFill>
              </a:rPr>
              <a:t>может быть первым автором, а иногда является старшим автором из </a:t>
            </a:r>
            <a:r>
              <a:rPr lang="ru-RU" sz="2000" dirty="0" smtClean="0">
                <a:solidFill>
                  <a:srgbClr val="006699"/>
                </a:solidFill>
              </a:rPr>
              <a:t>учреждения</a:t>
            </a:r>
            <a:endParaRPr lang="ru-RU" sz="2000" dirty="0">
              <a:solidFill>
                <a:srgbClr val="006699"/>
              </a:solidFill>
            </a:endParaRPr>
          </a:p>
          <a:p>
            <a:r>
              <a:rPr lang="ru-RU" sz="2000" dirty="0">
                <a:solidFill>
                  <a:srgbClr val="006699"/>
                </a:solidFill>
              </a:rPr>
              <a:t>● Избегайте </a:t>
            </a:r>
            <a:r>
              <a:rPr lang="ru-RU" sz="2000" dirty="0" smtClean="0">
                <a:solidFill>
                  <a:srgbClr val="006699"/>
                </a:solidFill>
              </a:rPr>
              <a:t>«призрачного» </a:t>
            </a:r>
            <a:r>
              <a:rPr lang="ru-RU" sz="2000" dirty="0">
                <a:solidFill>
                  <a:srgbClr val="006699"/>
                </a:solidFill>
              </a:rPr>
              <a:t>авторства: </a:t>
            </a:r>
            <a:r>
              <a:rPr lang="ru-RU" sz="2000" dirty="0" smtClean="0">
                <a:solidFill>
                  <a:srgbClr val="006699"/>
                </a:solidFill>
              </a:rPr>
              <a:t>исключения авторов, которые </a:t>
            </a:r>
            <a:r>
              <a:rPr lang="ru-RU" sz="2000" dirty="0">
                <a:solidFill>
                  <a:srgbClr val="006699"/>
                </a:solidFill>
              </a:rPr>
              <a:t>участвовали в </a:t>
            </a:r>
            <a:r>
              <a:rPr lang="ru-RU" sz="2000" dirty="0" smtClean="0">
                <a:solidFill>
                  <a:srgbClr val="006699"/>
                </a:solidFill>
              </a:rPr>
              <a:t>работе над статьей</a:t>
            </a:r>
            <a:endParaRPr lang="ru-RU" sz="2000" dirty="0">
              <a:solidFill>
                <a:srgbClr val="006699"/>
              </a:solidFill>
            </a:endParaRPr>
          </a:p>
          <a:p>
            <a:r>
              <a:rPr lang="ru-RU" sz="2000" dirty="0">
                <a:solidFill>
                  <a:srgbClr val="006699"/>
                </a:solidFill>
              </a:rPr>
              <a:t>● Избегайте </a:t>
            </a:r>
            <a:r>
              <a:rPr lang="ru-RU" sz="2000" dirty="0" smtClean="0">
                <a:solidFill>
                  <a:srgbClr val="006699"/>
                </a:solidFill>
              </a:rPr>
              <a:t>«подарочного» авторства: включения </a:t>
            </a:r>
            <a:r>
              <a:rPr lang="ru-RU" sz="2000" dirty="0">
                <a:solidFill>
                  <a:srgbClr val="006699"/>
                </a:solidFill>
              </a:rPr>
              <a:t>авторов, которые не вносят вклад в работу</a:t>
            </a:r>
          </a:p>
          <a:p>
            <a:endParaRPr lang="ru-RU" sz="2000" dirty="0">
              <a:solidFill>
                <a:srgbClr val="006699"/>
              </a:solidFill>
            </a:endParaRPr>
          </a:p>
          <a:p>
            <a:r>
              <a:rPr lang="ru-RU" sz="2000" dirty="0">
                <a:solidFill>
                  <a:srgbClr val="006699"/>
                </a:solidFill>
              </a:rPr>
              <a:t>● Все авторы должны </a:t>
            </a:r>
            <a:r>
              <a:rPr lang="ru-RU" sz="2000" dirty="0" smtClean="0">
                <a:solidFill>
                  <a:srgbClr val="006699"/>
                </a:solidFill>
              </a:rPr>
              <a:t>быть уведомлены о своем авторстве</a:t>
            </a:r>
            <a:endParaRPr lang="en-US" sz="2000" dirty="0">
              <a:solidFill>
                <a:srgbClr val="00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717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476672"/>
            <a:ext cx="8244408" cy="610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6421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620688"/>
            <a:ext cx="5690414" cy="42168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275" y="2263010"/>
            <a:ext cx="4295775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03776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548680"/>
            <a:ext cx="8504643" cy="518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94396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495" y="836711"/>
            <a:ext cx="8058921" cy="550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21851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764704"/>
            <a:ext cx="7128792" cy="546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52490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404664"/>
            <a:ext cx="7454900" cy="2739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095" y="2486025"/>
            <a:ext cx="5743575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9966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Elsevier Master Brand">
      <a:dk1>
        <a:srgbClr val="53565A"/>
      </a:dk1>
      <a:lt1>
        <a:srgbClr val="FFFFFF"/>
      </a:lt1>
      <a:dk2>
        <a:srgbClr val="FF8200"/>
      </a:dk2>
      <a:lt2>
        <a:srgbClr val="A7A8AA"/>
      </a:lt2>
      <a:accent1>
        <a:srgbClr val="FF8200"/>
      </a:accent1>
      <a:accent2>
        <a:srgbClr val="53565A"/>
      </a:accent2>
      <a:accent3>
        <a:srgbClr val="A7A8AA"/>
      </a:accent3>
      <a:accent4>
        <a:srgbClr val="007398"/>
      </a:accent4>
      <a:accent5>
        <a:srgbClr val="FFFFFF"/>
      </a:accent5>
      <a:accent6>
        <a:srgbClr val="EAAA00"/>
      </a:accent6>
      <a:hlink>
        <a:srgbClr val="FFFFFF"/>
      </a:hlink>
      <a:folHlink>
        <a:srgbClr val="FFFFFF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КазАгроТУ им С</Template>
  <TotalTime>5267</TotalTime>
  <Words>4809</Words>
  <Application>Microsoft Office PowerPoint</Application>
  <PresentationFormat>Экран (4:3)</PresentationFormat>
  <Paragraphs>741</Paragraphs>
  <Slides>75</Slides>
  <Notes>64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77" baseType="lpstr">
      <vt:lpstr>1_Office Theme</vt:lpstr>
      <vt:lpstr>Visio</vt:lpstr>
      <vt:lpstr>Публикация в международном научном журнале Руководство по истории научной публицистики, правам и обязанностям автора, и практические советы по подготовке научных работ </vt:lpstr>
      <vt:lpstr>Слайд 2</vt:lpstr>
      <vt:lpstr>Издательский цикл</vt:lpstr>
      <vt:lpstr>Слайд 4</vt:lpstr>
      <vt:lpstr>Слайд 5</vt:lpstr>
      <vt:lpstr>Mobile applications</vt:lpstr>
      <vt:lpstr>Видео журнал GI Endoscopy</vt:lpstr>
      <vt:lpstr>2. Как опубликоваться в научном журнале</vt:lpstr>
      <vt:lpstr>Имейте в виду...</vt:lpstr>
      <vt:lpstr>Почему вы хотите издать статью?</vt:lpstr>
      <vt:lpstr>Что сейчас читают?</vt:lpstr>
      <vt:lpstr>Что сейчас читают?</vt:lpstr>
      <vt:lpstr>Слайд 13</vt:lpstr>
      <vt:lpstr>Импакт-фактор</vt:lpstr>
      <vt:lpstr>Cite Score</vt:lpstr>
      <vt:lpstr>Слайд 16</vt:lpstr>
      <vt:lpstr>Издатели</vt:lpstr>
      <vt:lpstr>Слайд 18</vt:lpstr>
      <vt:lpstr>Слайд 19</vt:lpstr>
      <vt:lpstr>Определите, готовы ли вы к публикации</vt:lpstr>
      <vt:lpstr>Задайте себе следующие  вопросы перед публикацией</vt:lpstr>
      <vt:lpstr>Что такое правильная статья?</vt:lpstr>
      <vt:lpstr>Выберите подходящий тип публикации</vt:lpstr>
      <vt:lpstr>Типы публикаций</vt:lpstr>
      <vt:lpstr>Типы публикаций (2)</vt:lpstr>
      <vt:lpstr>Характер цитатирования зависит от типа публикаций</vt:lpstr>
      <vt:lpstr>Выбор правильного журнала</vt:lpstr>
      <vt:lpstr>Слайд 28</vt:lpstr>
      <vt:lpstr>Слайд 29</vt:lpstr>
      <vt:lpstr>Почему важно правильно писать?</vt:lpstr>
      <vt:lpstr>Исправляют ли издатели стиль статей?</vt:lpstr>
      <vt:lpstr>Язык научной статьи</vt:lpstr>
      <vt:lpstr>Язык научной статьи: времена глаголов</vt:lpstr>
      <vt:lpstr>Слайд 34</vt:lpstr>
      <vt:lpstr>Читайте ‘Руководство для авторов’!</vt:lpstr>
      <vt:lpstr>Общая структура научной статьи</vt:lpstr>
      <vt:lpstr>Порядок написания статьи</vt:lpstr>
      <vt:lpstr>    Название</vt:lpstr>
      <vt:lpstr>Резюме</vt:lpstr>
      <vt:lpstr>Ключевые слова</vt:lpstr>
      <vt:lpstr>Введение</vt:lpstr>
      <vt:lpstr>Методы</vt:lpstr>
      <vt:lpstr>Результаты: что вы обнаружили?</vt:lpstr>
      <vt:lpstr>Результаты: Рисунки и таблицы</vt:lpstr>
      <vt:lpstr>Дискуссия</vt:lpstr>
      <vt:lpstr>Заключение</vt:lpstr>
      <vt:lpstr>Ссылки</vt:lpstr>
      <vt:lpstr>Благодарности</vt:lpstr>
      <vt:lpstr>Размер статьи</vt:lpstr>
      <vt:lpstr>Кто является первым автором?</vt:lpstr>
      <vt:lpstr>Сопроводительное письмо</vt:lpstr>
      <vt:lpstr>Перед подачей материала</vt:lpstr>
      <vt:lpstr>После отправки материала</vt:lpstr>
      <vt:lpstr>Решение: “Принято”</vt:lpstr>
      <vt:lpstr>или “Отказано”</vt:lpstr>
      <vt:lpstr>Редакторы международных журналов говорят… </vt:lpstr>
      <vt:lpstr>Аттестация: процесс экспертизы</vt:lpstr>
      <vt:lpstr>После подачи...</vt:lpstr>
      <vt:lpstr>Доработка</vt:lpstr>
      <vt:lpstr>Слайд 60</vt:lpstr>
      <vt:lpstr>Ответственность автора</vt:lpstr>
      <vt:lpstr>Оригинальность</vt:lpstr>
      <vt:lpstr>Слайд 63</vt:lpstr>
      <vt:lpstr>Плагиат лидирует среди нарушений... </vt:lpstr>
      <vt:lpstr>Обнаружение плагиата</vt:lpstr>
      <vt:lpstr>Правильное цитирование</vt:lpstr>
      <vt:lpstr>Кто такой Автор?</vt:lpstr>
      <vt:lpstr>Авторство</vt:lpstr>
      <vt:lpstr>Авторство</vt:lpstr>
      <vt:lpstr>Слайд 70</vt:lpstr>
      <vt:lpstr>Слайд 71</vt:lpstr>
      <vt:lpstr>Слайд 72</vt:lpstr>
      <vt:lpstr>Слайд 73</vt:lpstr>
      <vt:lpstr>Слайд 74</vt:lpstr>
      <vt:lpstr>Слайд 75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emma.woolley</dc:creator>
  <cp:lastModifiedBy>pakalantyrev</cp:lastModifiedBy>
  <cp:revision>413</cp:revision>
  <cp:lastPrinted>2014-08-25T14:08:56Z</cp:lastPrinted>
  <dcterms:created xsi:type="dcterms:W3CDTF">2011-11-28T14:27:03Z</dcterms:created>
  <dcterms:modified xsi:type="dcterms:W3CDTF">2017-06-15T03:50:34Z</dcterms:modified>
</cp:coreProperties>
</file>